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8" r:id="rId1"/>
  </p:sldMasterIdLst>
  <p:notesMasterIdLst>
    <p:notesMasterId r:id="rId2"/>
  </p:notesMasterIdLst>
  <p:sldIdLst>
    <p:sldId id="256" r:id="rId3"/>
    <p:sldId id="271" r:id="rId4"/>
    <p:sldId id="259" r:id="rId5"/>
    <p:sldId id="273" r:id="rId6"/>
    <p:sldId id="279" r:id="rId7"/>
    <p:sldId id="280" r:id="rId8"/>
    <p:sldId id="281" r:id="rId9"/>
    <p:sldId id="282" r:id="rId10"/>
    <p:sldId id="289" r:id="rId11"/>
    <p:sldId id="290" r:id="rId12"/>
    <p:sldId id="285" r:id="rId13"/>
    <p:sldId id="286" r:id="rId14"/>
    <p:sldId id="298" r:id="rId15"/>
    <p:sldId id="292" r:id="rId16"/>
    <p:sldId id="274" r:id="rId17"/>
    <p:sldId id="294" r:id="rId18"/>
    <p:sldId id="275" r:id="rId19"/>
    <p:sldId id="266" r:id="rId20"/>
    <p:sldId id="267" r:id="rId21"/>
    <p:sldId id="306" r:id="rId22"/>
    <p:sldId id="268" r:id="rId23"/>
    <p:sldId id="269" r:id="rId24"/>
    <p:sldId id="276" r:id="rId25"/>
    <p:sldId id="265" r:id="rId26"/>
    <p:sldId id="307" r:id="rId27"/>
    <p:sldId id="308" r:id="rId28"/>
    <p:sldId id="309" r:id="rId29"/>
    <p:sldId id="295" r:id="rId30"/>
    <p:sldId id="296" r:id="rId31"/>
    <p:sldId id="299" r:id="rId32"/>
    <p:sldId id="297" r:id="rId33"/>
    <p:sldId id="301" r:id="rId34"/>
    <p:sldId id="302" r:id="rId35"/>
    <p:sldId id="303" r:id="rId36"/>
    <p:sldId id="304" r:id="rId37"/>
    <p:sldId id="300" r:id="rId38"/>
    <p:sldId id="305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277" r:id="rId107"/>
    <p:sldId id="278" r:id="rId108"/>
    <p:sldId id="291" r:id="rId10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전성윤" initials="전성윤" lastIdx="3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8739C0C-AB16-40ED-8C5A-176A687DF9E4}" styleName="Normal Style 1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8434622-EB23-4116-B64D-77ABC2444493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5"/>
              </a:solidFill>
            </a:ln>
          </a:top>
          <a:bottom>
            <a:ln w="2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5"/>
              </a:solidFill>
            </a:ln>
          </a:top>
          <a:bottom>
            <a:ln w="10000" cmpd="sng">
              <a:solidFill>
                <a:schemeClr val="accent5"/>
              </a:solidFill>
            </a:ln>
          </a:bottom>
        </a:tcBdr>
        <a:fill>
          <a:solidFill>
            <a:schemeClr val="accent5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69FF03A-DF0C-4845-94BB-EF2385AD676B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2700" cmpd="sng">
              <a:solidFill>
                <a:schemeClr val="accent1"/>
              </a:solidFill>
            </a:ln>
          </a:top>
          <a:bottom>
            <a:ln w="2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 w="10000" cmpd="sng">
              <a:solidFill>
                <a:schemeClr val="accent1"/>
              </a:solidFill>
            </a:ln>
          </a:top>
          <a:bottom>
            <a:ln w="10000" cmpd="sng">
              <a:solidFill>
                <a:schemeClr val="accent1"/>
              </a:solidFill>
            </a:ln>
          </a:bottom>
        </a:tcBdr>
        <a:fill>
          <a:solidFill>
            <a:schemeClr val="accent1">
              <a:alpha val="20000"/>
              <a:tint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A19EC50-B813-4FCE-9F78-2F8D5DE6B856}" styleName="Normal Style 2 - Accent 1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>
              <a:shade val="50000"/>
              <a:satMod val="230000"/>
            </a:schemeClr>
          </a:solidFill>
        </a:fill>
      </a:tcStyle>
    </a:firstRow>
  </a:tblStyle>
  <a:tblStyle styleId="{4197D153-9C0F-45A4-A76D-B5DC2E27B64C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TxStyle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4"/>
      </a:tcTxStyle>
      <a:tcStyle>
        <a:tcBdr>
          <a:top>
            <a:ln w="6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4">
          <a:shade val="40000"/>
        </a:schemeClr>
      </a:tcTxStyle>
      <a:tcStyle>
        <a:tcBdr/>
        <a:fill>
          <a:solidFill>
            <a:schemeClr val="accent4">
              <a:alpha val="40000"/>
            </a:schemeClr>
          </a:solidFill>
        </a:fill>
      </a:tcStyle>
    </a:firstRow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1EDF2F87-84AD-4230-966E-E561DF79DAAB}" styleName="Generic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1">
                  <a:shade val="61000"/>
                  <a:satMod val="130000"/>
                </a:schemeClr>
              </a:gs>
              <a:gs pos="5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F30E45CE-1E6F-404D-914F-DC5B132B5B5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1"/>
              </a:solidFill>
              <a:prstDash val="dash"/>
            </a:ln>
          </a:left>
          <a:right>
            <a:ln w="32700" cmpd="sng">
              <a:solidFill>
                <a:schemeClr val="accent1"/>
              </a:solidFill>
              <a:prstDash val="dash"/>
            </a:ln>
          </a:right>
          <a:top>
            <a:ln w="32700" cmpd="sng">
              <a:solidFill>
                <a:schemeClr val="accent1"/>
              </a:solidFill>
              <a:prstDash val="dash"/>
            </a:ln>
          </a:top>
          <a:bottom>
            <a:ln w="32700" cmpd="sng">
              <a:solidFill>
                <a:schemeClr val="accent1"/>
              </a:solidFill>
              <a:prstDash val="dash"/>
            </a:ln>
          </a:bottom>
          <a:insideH>
            <a:ln w="22700" cmpd="sng">
              <a:solidFill>
                <a:schemeClr val="accent1"/>
              </a:solidFill>
              <a:prstDash val="sysDot"/>
            </a:ln>
          </a:insideH>
          <a:insideV>
            <a:ln w="22700" cmpd="sng">
              <a:solidFill>
                <a:schemeClr val="accent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F0A0EA-C916-463C-A3AD-4CCFBD9124EA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>
        <a:fontRef idx="minor">
          <a:scrgbClr r="0" g="0" b="0"/>
        </a:fontRef>
        <a:schemeClr val="accent1"/>
      </a:tcTxStyle>
      <a:tcStyle>
        <a:tcBdr>
          <a:top>
            <a:ln w="6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accent1">
          <a:shade val="40000"/>
        </a:schemeClr>
      </a:tcTxStyle>
      <a:tcStyle>
        <a:tcBdr/>
        <a:fill>
          <a:solidFill>
            <a:schemeClr val="accent1">
              <a:alpha val="4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88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320" y="96"/>
      </p:cViewPr>
      <p:guideLst>
        <p:guide orient="horz" pos="2157"/>
        <p:guide pos="311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commentAuthors" Target="commentAuthors.xml"  /><Relationship Id="rId111" Type="http://schemas.openxmlformats.org/officeDocument/2006/relationships/presProps" Target="presProps.xml"  /><Relationship Id="rId112" Type="http://schemas.openxmlformats.org/officeDocument/2006/relationships/viewProps" Target="viewProps.xml"  /><Relationship Id="rId113" Type="http://schemas.openxmlformats.org/officeDocument/2006/relationships/theme" Target="theme/theme1.xml"  /><Relationship Id="rId114" Type="http://schemas.openxmlformats.org/officeDocument/2006/relationships/tableStyles" Target="tableStyles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87CAAD1-1923-4D80-BFE6-474EBE409A01}" type="datetime1">
              <a:rPr lang="ko-KR" altLang="en-US"/>
              <a:pPr lvl="0">
                <a:defRPr/>
              </a:pPr>
              <a:t>2021-10-14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108E3EA-F657-40DE-A742-8ACE3CEF1C2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108E3EA-F657-40DE-A742-8ACE3CEF1C2F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6650966"/>
            <a:ext cx="9906000" cy="207034"/>
          </a:xfrm>
          <a:prstGeom prst="rect">
            <a:avLst/>
          </a:prstGeom>
          <a:solidFill>
            <a:srgbClr val="007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6219645" y="3795622"/>
            <a:ext cx="0" cy="23636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86798" y="6373967"/>
            <a:ext cx="566181" cy="276999"/>
          </a:xfrm>
        </p:spPr>
        <p:txBody>
          <a:bodyPr wrap="none">
            <a:spAutoFit/>
          </a:bodyPr>
          <a:lstStyle>
            <a:lvl1pPr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DB93F10-0DD2-44F7-B3B2-893F6291AF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73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-1"/>
            <a:ext cx="9906000" cy="431321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 userDrawn="1"/>
        </p:nvSpPr>
        <p:spPr>
          <a:xfrm>
            <a:off x="7548113" y="77103"/>
            <a:ext cx="2147977" cy="405442"/>
          </a:xfrm>
          <a:custGeom>
            <a:avLst/>
            <a:gdLst>
              <a:gd name="connsiteX0" fmla="*/ 227029 w 1854679"/>
              <a:gd name="connsiteY0" fmla="*/ 0 h 405442"/>
              <a:gd name="connsiteX1" fmla="*/ 1627650 w 1854679"/>
              <a:gd name="connsiteY1" fmla="*/ 0 h 405442"/>
              <a:gd name="connsiteX2" fmla="*/ 1854679 w 1854679"/>
              <a:gd name="connsiteY2" fmla="*/ 227029 h 405442"/>
              <a:gd name="connsiteX3" fmla="*/ 1854679 w 1854679"/>
              <a:gd name="connsiteY3" fmla="*/ 376821 h 405442"/>
              <a:gd name="connsiteX4" fmla="*/ 1848901 w 1854679"/>
              <a:gd name="connsiteY4" fmla="*/ 405442 h 405442"/>
              <a:gd name="connsiteX5" fmla="*/ 5779 w 1854679"/>
              <a:gd name="connsiteY5" fmla="*/ 405442 h 405442"/>
              <a:gd name="connsiteX6" fmla="*/ 0 w 1854679"/>
              <a:gd name="connsiteY6" fmla="*/ 376821 h 405442"/>
              <a:gd name="connsiteX7" fmla="*/ 0 w 1854679"/>
              <a:gd name="connsiteY7" fmla="*/ 227029 h 405442"/>
              <a:gd name="connsiteX8" fmla="*/ 227029 w 1854679"/>
              <a:gd name="connsiteY8" fmla="*/ 0 h 40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4679" h="405442">
                <a:moveTo>
                  <a:pt x="227029" y="0"/>
                </a:moveTo>
                <a:lnTo>
                  <a:pt x="1627650" y="0"/>
                </a:lnTo>
                <a:cubicBezTo>
                  <a:pt x="1753035" y="0"/>
                  <a:pt x="1854679" y="101644"/>
                  <a:pt x="1854679" y="227029"/>
                </a:cubicBezTo>
                <a:lnTo>
                  <a:pt x="1854679" y="376821"/>
                </a:lnTo>
                <a:lnTo>
                  <a:pt x="1848901" y="405442"/>
                </a:lnTo>
                <a:lnTo>
                  <a:pt x="5779" y="405442"/>
                </a:lnTo>
                <a:lnTo>
                  <a:pt x="0" y="376821"/>
                </a:lnTo>
                <a:lnTo>
                  <a:pt x="0" y="227029"/>
                </a:lnTo>
                <a:cubicBezTo>
                  <a:pt x="0" y="101644"/>
                  <a:pt x="101644" y="0"/>
                  <a:pt x="2270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86798" y="6555121"/>
            <a:ext cx="566181" cy="276999"/>
          </a:xfrm>
        </p:spPr>
        <p:txBody>
          <a:bodyPr wrap="none">
            <a:spAutoFit/>
          </a:bodyPr>
          <a:lstStyle>
            <a:lvl1pPr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DB93F10-0DD2-44F7-B3B2-893F6291AF5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 useBgFill="1">
        <p:nvSpPr>
          <p:cNvPr id="6" name="TextBox 5"/>
          <p:cNvSpPr txBox="1"/>
          <p:nvPr userDrawn="1"/>
        </p:nvSpPr>
        <p:spPr>
          <a:xfrm>
            <a:off x="7661966" y="125935"/>
            <a:ext cx="192026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POWERPOINT TEMPLATE</a:t>
            </a:r>
            <a:endParaRPr lang="ko-KR" altLang="en-US" sz="2400" b="1" spc="-1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AEE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25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86798" y="6555121"/>
            <a:ext cx="566181" cy="276999"/>
          </a:xfrm>
        </p:spPr>
        <p:txBody>
          <a:bodyPr wrap="none">
            <a:spAutoFit/>
          </a:bodyPr>
          <a:lstStyle>
            <a:lvl1pPr>
              <a:defRPr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DB93F10-0DD2-44F7-B3B2-893F6291AF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685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93F10-0DD2-44F7-B3B2-893F6291A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79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4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6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7.png"  /><Relationship Id="rId3" Type="http://schemas.openxmlformats.org/officeDocument/2006/relationships/image" Target="../media/image188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1.png"  /><Relationship Id="rId3" Type="http://schemas.openxmlformats.org/officeDocument/2006/relationships/image" Target="../media/image192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hyperlink" Target="http://www.viva100.com/main/view.php?key=20180614010004126" TargetMode="External" /><Relationship Id="rId11" Type="http://schemas.openxmlformats.org/officeDocument/2006/relationships/hyperlink" Target="https://post.naver.com/viewer/postView.nhn?volumeNo=15674155&amp;memberNo=35557683&amp;vType=VERTICAL" TargetMode="External" /><Relationship Id="rId12" Type="http://schemas.openxmlformats.org/officeDocument/2006/relationships/hyperlink" Target="http://www.sisaweek.com/news/articleView.html?idxno=147208" TargetMode="External" /><Relationship Id="rId13" Type="http://schemas.openxmlformats.org/officeDocument/2006/relationships/hyperlink" Target="http://www.khgames.co.kr/news/articleView.html?idxno=126800" TargetMode="External" /><Relationship Id="rId2" Type="http://schemas.openxmlformats.org/officeDocument/2006/relationships/hyperlink" Target="https://www.edaily.co.kr/news/read?newsId=01190646629049248&amp;mediaCodeNo=257" TargetMode="External" /><Relationship Id="rId3" Type="http://schemas.openxmlformats.org/officeDocument/2006/relationships/hyperlink" Target="http://m.segyebiz.com/newsView/20210413513827" TargetMode="External" /><Relationship Id="rId4" Type="http://schemas.openxmlformats.org/officeDocument/2006/relationships/hyperlink" Target="http://snaptime.edaily.co.kr/2021/04/%ec%89%bd%ea%b3%a0-%ec%9e%ac%eb%b0%8c%ea%b3%a0-%ec%84%b1%ec%b7%a8%ea%b0%90%ec%9d%b4-%eb%b9%a0%eb%a5%b4%eb%8b%88%ea%b9%8c%ec%9a%94-%ed%95%98%ec%9d%b4%ed%8d%bc-%ec%ba%90%ec%a3%bc/" TargetMode="External" /><Relationship Id="rId5" Type="http://schemas.openxmlformats.org/officeDocument/2006/relationships/hyperlink" Target="https://www.inven.co.kr/webzine/news/?news=225483" TargetMode="External" /><Relationship Id="rId6" Type="http://schemas.openxmlformats.org/officeDocument/2006/relationships/hyperlink" Target="https://blog.naver.com/whowired/220012130197(2021-09-19" TargetMode="External" /><Relationship Id="rId7" Type="http://schemas.openxmlformats.org/officeDocument/2006/relationships/hyperlink" Target="http://gamefocus.co.kr/detail.php?number=96396" TargetMode="External" /><Relationship Id="rId8" Type="http://schemas.openxmlformats.org/officeDocument/2006/relationships/hyperlink" Target="https://www.dispatch.co.kr/1344272" TargetMode="External" /><Relationship Id="rId9" Type="http://schemas.openxmlformats.org/officeDocument/2006/relationships/hyperlink" Target="https://blog.naver.com/tocharacter/110172324676," TargetMode="External"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gamemeca.com/view.php?gid=1664376" TargetMode="External"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1.png"  /><Relationship Id="rId11" Type="http://schemas.openxmlformats.org/officeDocument/2006/relationships/image" Target="../media/image32.png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3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Relationship Id="rId8" Type="http://schemas.openxmlformats.org/officeDocument/2006/relationships/image" Target="../media/image4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49.png"  /><Relationship Id="rId11" Type="http://schemas.openxmlformats.org/officeDocument/2006/relationships/image" Target="../media/image49.png"  /><Relationship Id="rId12" Type="http://schemas.openxmlformats.org/officeDocument/2006/relationships/image" Target="../media/image49.png"  /><Relationship Id="rId13" Type="http://schemas.openxmlformats.org/officeDocument/2006/relationships/image" Target="../media/image49.png"  /><Relationship Id="rId14" Type="http://schemas.openxmlformats.org/officeDocument/2006/relationships/image" Target="../media/image49.png"  /><Relationship Id="rId15" Type="http://schemas.openxmlformats.org/officeDocument/2006/relationships/image" Target="../media/image48.png"  /><Relationship Id="rId16" Type="http://schemas.openxmlformats.org/officeDocument/2006/relationships/image" Target="../media/image47.png"  /><Relationship Id="rId17" Type="http://schemas.openxmlformats.org/officeDocument/2006/relationships/image" Target="../media/image48.png"  /><Relationship Id="rId18" Type="http://schemas.openxmlformats.org/officeDocument/2006/relationships/image" Target="../media/image48.png"  /><Relationship Id="rId2" Type="http://schemas.openxmlformats.org/officeDocument/2006/relationships/image" Target="../media/image48.png"  /><Relationship Id="rId3" Type="http://schemas.openxmlformats.org/officeDocument/2006/relationships/image" Target="../media/image48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48.png"  /><Relationship Id="rId9" Type="http://schemas.openxmlformats.org/officeDocument/2006/relationships/image" Target="../media/image4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49.png"  /><Relationship Id="rId5" Type="http://schemas.openxmlformats.org/officeDocument/2006/relationships/image" Target="../media/image49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49.png"  /><Relationship Id="rId4" Type="http://schemas.openxmlformats.org/officeDocument/2006/relationships/image" Target="../media/image49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8.png"  /><Relationship Id="rId8" Type="http://schemas.openxmlformats.org/officeDocument/2006/relationships/image" Target="../media/image4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49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48.png"  /><Relationship Id="rId11" Type="http://schemas.openxmlformats.org/officeDocument/2006/relationships/image" Target="../media/image50.png"  /><Relationship Id="rId12" Type="http://schemas.openxmlformats.org/officeDocument/2006/relationships/image" Target="../media/image48.png"  /><Relationship Id="rId13" Type="http://schemas.openxmlformats.org/officeDocument/2006/relationships/image" Target="../media/image49.png"  /><Relationship Id="rId14" Type="http://schemas.openxmlformats.org/officeDocument/2006/relationships/image" Target="../media/image48.png"  /><Relationship Id="rId15" Type="http://schemas.openxmlformats.org/officeDocument/2006/relationships/image" Target="../media/image50.png"  /><Relationship Id="rId16" Type="http://schemas.openxmlformats.org/officeDocument/2006/relationships/image" Target="../media/image48.png"  /><Relationship Id="rId2" Type="http://schemas.openxmlformats.org/officeDocument/2006/relationships/image" Target="../media/image49.png"  /><Relationship Id="rId3" Type="http://schemas.openxmlformats.org/officeDocument/2006/relationships/image" Target="../media/image48.png"  /><Relationship Id="rId4" Type="http://schemas.openxmlformats.org/officeDocument/2006/relationships/image" Target="../media/image48.png"  /><Relationship Id="rId5" Type="http://schemas.openxmlformats.org/officeDocument/2006/relationships/image" Target="../media/image50.png"  /><Relationship Id="rId6" Type="http://schemas.openxmlformats.org/officeDocument/2006/relationships/image" Target="../media/image50.png"  /><Relationship Id="rId7" Type="http://schemas.openxmlformats.org/officeDocument/2006/relationships/image" Target="../media/image50.png"  /><Relationship Id="rId8" Type="http://schemas.openxmlformats.org/officeDocument/2006/relationships/image" Target="../media/image50.png"  /><Relationship Id="rId9" Type="http://schemas.openxmlformats.org/officeDocument/2006/relationships/image" Target="../media/image48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Relationship Id="rId6" Type="http://schemas.openxmlformats.org/officeDocument/2006/relationships/image" Target="../media/image81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Relationship Id="rId5" Type="http://schemas.openxmlformats.org/officeDocument/2006/relationships/image" Target="../media/image8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5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png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jpeg"  /><Relationship Id="rId4" Type="http://schemas.openxmlformats.org/officeDocument/2006/relationships/image" Target="../media/image7.jpeg"  /><Relationship Id="rId5" Type="http://schemas.openxmlformats.org/officeDocument/2006/relationships/image" Target="../media/image8.jpeg"  /><Relationship Id="rId6" Type="http://schemas.openxmlformats.org/officeDocument/2006/relationships/image" Target="../media/image9.jpe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png"  /><Relationship Id="rId3" Type="http://schemas.openxmlformats.org/officeDocument/2006/relationships/image" Target="../media/image95.png"  /><Relationship Id="rId4" Type="http://schemas.openxmlformats.org/officeDocument/2006/relationships/image" Target="../media/image110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21.png"  /><Relationship Id="rId6" Type="http://schemas.openxmlformats.org/officeDocument/2006/relationships/image" Target="../media/image122.png"  /><Relationship Id="rId7" Type="http://schemas.openxmlformats.org/officeDocument/2006/relationships/image" Target="../media/image123.png"  /><Relationship Id="rId8" Type="http://schemas.openxmlformats.org/officeDocument/2006/relationships/image" Target="../media/image124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png"  /><Relationship Id="rId3" Type="http://schemas.openxmlformats.org/officeDocument/2006/relationships/image" Target="../media/image126.png"  /><Relationship Id="rId4" Type="http://schemas.openxmlformats.org/officeDocument/2006/relationships/image" Target="../media/image127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png"  /><Relationship Id="rId3" Type="http://schemas.openxmlformats.org/officeDocument/2006/relationships/image" Target="../media/image128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0.png"  /><Relationship Id="rId3" Type="http://schemas.openxmlformats.org/officeDocument/2006/relationships/image" Target="../media/image131.png"  /><Relationship Id="rId4" Type="http://schemas.openxmlformats.org/officeDocument/2006/relationships/image" Target="../media/image132.png"  /><Relationship Id="rId5" Type="http://schemas.openxmlformats.org/officeDocument/2006/relationships/image" Target="../media/image133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6.png"  /><Relationship Id="rId3" Type="http://schemas.openxmlformats.org/officeDocument/2006/relationships/image" Target="../media/image13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8.png"  /><Relationship Id="rId3" Type="http://schemas.openxmlformats.org/officeDocument/2006/relationships/image" Target="../media/image139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8.png"  /><Relationship Id="rId3" Type="http://schemas.openxmlformats.org/officeDocument/2006/relationships/image" Target="../media/image140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png"  /><Relationship Id="rId3" Type="http://schemas.openxmlformats.org/officeDocument/2006/relationships/image" Target="../media/image142.png"  /><Relationship Id="rId4" Type="http://schemas.openxmlformats.org/officeDocument/2006/relationships/image" Target="../media/image143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4.png"  /><Relationship Id="rId3" Type="http://schemas.openxmlformats.org/officeDocument/2006/relationships/image" Target="../media/image145.png"  /><Relationship Id="rId4" Type="http://schemas.openxmlformats.org/officeDocument/2006/relationships/image" Target="../media/image146.png"  /><Relationship Id="rId5" Type="http://schemas.openxmlformats.org/officeDocument/2006/relationships/image" Target="../media/image147.png"  /><Relationship Id="rId6" Type="http://schemas.openxmlformats.org/officeDocument/2006/relationships/image" Target="../media/image148.png"  /><Relationship Id="rId7" Type="http://schemas.openxmlformats.org/officeDocument/2006/relationships/image" Target="../media/image149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png"  /><Relationship Id="rId3" Type="http://schemas.openxmlformats.org/officeDocument/2006/relationships/image" Target="../media/image153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3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png"  /><Relationship Id="rId3" Type="http://schemas.openxmlformats.org/officeDocument/2006/relationships/image" Target="../media/image155.png"  /><Relationship Id="rId4" Type="http://schemas.openxmlformats.org/officeDocument/2006/relationships/image" Target="../media/image156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Relationship Id="rId4" Type="http://schemas.openxmlformats.org/officeDocument/2006/relationships/image" Target="../media/image159.png"  /><Relationship Id="rId5" Type="http://schemas.openxmlformats.org/officeDocument/2006/relationships/image" Target="../media/image16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1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2.png"  /><Relationship Id="rId3" Type="http://schemas.openxmlformats.org/officeDocument/2006/relationships/image" Target="../media/image163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4.png"  /><Relationship Id="rId3" Type="http://schemas.openxmlformats.org/officeDocument/2006/relationships/image" Target="../media/image165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Relationship Id="rId4" Type="http://schemas.openxmlformats.org/officeDocument/2006/relationships/image" Target="../media/image169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0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1.png"  /><Relationship Id="rId3" Type="http://schemas.openxmlformats.org/officeDocument/2006/relationships/image" Target="../media/image172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3.png"  /><Relationship Id="rId3" Type="http://schemas.openxmlformats.org/officeDocument/2006/relationships/image" Target="../media/image174.png"  /><Relationship Id="rId4" Type="http://schemas.openxmlformats.org/officeDocument/2006/relationships/image" Target="../media/image175.png"  /><Relationship Id="rId5" Type="http://schemas.openxmlformats.org/officeDocument/2006/relationships/image" Target="../media/image176.png"  /><Relationship Id="rId6" Type="http://schemas.openxmlformats.org/officeDocument/2006/relationships/image" Target="../media/image177.png"  /><Relationship Id="rId7" Type="http://schemas.openxmlformats.org/officeDocument/2006/relationships/image" Target="../media/image178.png"  /><Relationship Id="rId8" Type="http://schemas.openxmlformats.org/officeDocument/2006/relationships/image" Target="../media/image179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0.png"  /><Relationship Id="rId3" Type="http://schemas.openxmlformats.org/officeDocument/2006/relationships/image" Target="../media/image181.png"  /><Relationship Id="rId4" Type="http://schemas.openxmlformats.org/officeDocument/2006/relationships/image" Target="../media/image182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평행 사변형 9"/>
          <p:cNvSpPr/>
          <p:nvPr/>
        </p:nvSpPr>
        <p:spPr>
          <a:xfrm flipH="1">
            <a:off x="2917244" y="1905877"/>
            <a:ext cx="1071282" cy="1566201"/>
          </a:xfrm>
          <a:prstGeom prst="parallelogram">
            <a:avLst>
              <a:gd name="adj" fmla="val 735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 flipH="1">
            <a:off x="2115444" y="-4081"/>
            <a:ext cx="1071282" cy="1566201"/>
          </a:xfrm>
          <a:prstGeom prst="parallelogram">
            <a:avLst>
              <a:gd name="adj" fmla="val 7353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 flipH="1">
            <a:off x="2651085" y="2940377"/>
            <a:ext cx="1071282" cy="1566201"/>
          </a:xfrm>
          <a:prstGeom prst="parallelogram">
            <a:avLst>
              <a:gd name="adj" fmla="val 7353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 flipH="1">
            <a:off x="1999546" y="150970"/>
            <a:ext cx="360227" cy="526647"/>
          </a:xfrm>
          <a:prstGeom prst="parallelogram">
            <a:avLst>
              <a:gd name="adj" fmla="val 735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0" y="-4081"/>
            <a:ext cx="1968223" cy="2877518"/>
          </a:xfrm>
          <a:prstGeom prst="parallelogram">
            <a:avLst>
              <a:gd name="adj" fmla="val 7353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평행 사변형 14"/>
          <p:cNvSpPr/>
          <p:nvPr/>
        </p:nvSpPr>
        <p:spPr>
          <a:xfrm flipH="1">
            <a:off x="1496796" y="2945431"/>
            <a:ext cx="360227" cy="526647"/>
          </a:xfrm>
          <a:prstGeom prst="parallelogram">
            <a:avLst>
              <a:gd name="adj" fmla="val 735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평행 사변형 15"/>
          <p:cNvSpPr/>
          <p:nvPr/>
        </p:nvSpPr>
        <p:spPr>
          <a:xfrm flipH="1">
            <a:off x="3542253" y="2140531"/>
            <a:ext cx="360227" cy="526647"/>
          </a:xfrm>
          <a:prstGeom prst="parallelogram">
            <a:avLst>
              <a:gd name="adj" fmla="val 7353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 flipH="1">
            <a:off x="1731726" y="2140530"/>
            <a:ext cx="360227" cy="526647"/>
          </a:xfrm>
          <a:prstGeom prst="parallelogram">
            <a:avLst>
              <a:gd name="adj" fmla="val 7353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 useBgFill="1">
        <p:nvSpPr>
          <p:cNvPr id="9" name="TextBox 8"/>
          <p:cNvSpPr txBox="1"/>
          <p:nvPr/>
        </p:nvSpPr>
        <p:spPr>
          <a:xfrm>
            <a:off x="5223510" y="2521059"/>
            <a:ext cx="4119881" cy="9441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생존을 위한 런</a:t>
            </a:r>
            <a: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(Run)</a:t>
            </a:r>
            <a:endParaRPr lang="en-US" altLang="ko-KR" sz="20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algn="r">
              <a:defRPr/>
            </a:pPr>
            <a:r>
              <a:rPr lang="en-US" altLang="ko-KR" sz="3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달려라! 고대파충류!</a:t>
            </a:r>
            <a:endParaRPr lang="en-US" altLang="ko-KR" sz="3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aeef"/>
              </a:solidFill>
              <a:latin typeface="맑은 고딕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14903" y="3859887"/>
            <a:ext cx="2171895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  <p:sp useBgFill="1">
        <p:nvSpPr>
          <p:cNvPr id="19" name="TextBox 18"/>
          <p:cNvSpPr txBox="1"/>
          <p:nvPr/>
        </p:nvSpPr>
        <p:spPr>
          <a:xfrm>
            <a:off x="6509385" y="2140530"/>
            <a:ext cx="2834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화산이 폭발했다</a:t>
            </a: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!</a:t>
            </a: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도망가</a:t>
            </a: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!</a:t>
            </a:r>
            <a:endParaRPr lang="en-US" altLang="ko-KR" sz="20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 useBgFill="1">
        <p:nvSpPr>
          <p:cNvPr id="21" name="TextBox 20"/>
          <p:cNvSpPr txBox="1"/>
          <p:nvPr/>
        </p:nvSpPr>
        <p:spPr>
          <a:xfrm>
            <a:off x="5147310" y="4480567"/>
            <a:ext cx="4303395" cy="699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팀명</a:t>
            </a: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:</a:t>
            </a: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 다빈치코드</a:t>
            </a:r>
            <a:endParaRPr lang="ko-KR" altLang="en-US" sz="20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aeef"/>
              </a:solidFill>
              <a:latin typeface="맑은 고딕"/>
            </a:endParaRPr>
          </a:p>
          <a:p>
            <a:pPr lvl="0" algn="r">
              <a:defRPr/>
            </a:pP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전성윤  도성진  오준혁  하성민  정지윤</a:t>
            </a:r>
            <a:endParaRPr lang="ko-KR" altLang="en-US" sz="20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39" y="69668"/>
            <a:ext cx="174430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II.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구글 공룡게임</a:t>
            </a:r>
            <a:endParaRPr lang="en-US" altLang="ko-KR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700964" y="114300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실태조사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5599691" y="940676"/>
            <a:ext cx="2073649" cy="3147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15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공룡 테마와 올림픽 종목</a:t>
            </a:r>
            <a:endParaRPr lang="ko-KR" altLang="en-US" sz="15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rcRect l="15210" t="11540" r="41150" b="25100"/>
          <a:stretch>
            <a:fillRect/>
          </a:stretch>
        </p:blipFill>
        <p:spPr>
          <a:xfrm>
            <a:off x="377289" y="767751"/>
            <a:ext cx="4217174" cy="3744298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cxnSp>
        <p:nvCxnSpPr>
          <p:cNvPr id="38" name=""/>
          <p:cNvCxnSpPr/>
          <p:nvPr/>
        </p:nvCxnSpPr>
        <p:spPr>
          <a:xfrm rot="16200000" flipH="1">
            <a:off x="2665433" y="3571877"/>
            <a:ext cx="572366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756" y="2014561"/>
            <a:ext cx="2409559" cy="1511901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59611" y="2026930"/>
            <a:ext cx="2501353" cy="1511307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5454" y="3575242"/>
            <a:ext cx="2421141" cy="1465636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84883" y="3569372"/>
            <a:ext cx="2495982" cy="1489937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24832" y="5077016"/>
            <a:ext cx="2410600" cy="1539565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44" name=""/>
          <p:cNvSpPr txBox="1"/>
          <p:nvPr/>
        </p:nvSpPr>
        <p:spPr>
          <a:xfrm>
            <a:off x="5856312" y="1108362"/>
            <a:ext cx="273978" cy="36610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5564515" y="1151132"/>
            <a:ext cx="4635028" cy="32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lang="ko-KR"/>
            </a:pPr>
            <a:endParaRPr lang="en-US" altLang="ko-KR" sz="15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r>
              <a:rPr lang="en-US" altLang="ko-KR" sz="15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1.</a:t>
            </a:r>
            <a:r>
              <a:rPr lang="ko-KR" altLang="en-US" sz="15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“인터넷 연결이 끊기면 크롬 브라우저에 등장하는 </a:t>
            </a:r>
            <a:endParaRPr lang="en-US" altLang="ko-KR" sz="1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  이스터</a:t>
            </a: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에그 게임은 국내에도 ‘크롬 공룡 게임’이라 </a:t>
            </a:r>
            <a:endParaRPr lang="en-US" altLang="ko-KR" sz="1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  알려지며 소소한 인기를 끌었다. 이 크롬 공룡 게임이 </a:t>
            </a:r>
            <a:endParaRPr lang="en-US" altLang="ko-KR" sz="1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 </a:t>
            </a:r>
            <a:r>
              <a:rPr lang="en-US" altLang="ko-KR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도쿄 </a:t>
            </a:r>
            <a:r>
              <a:rPr lang="ko-KR" altLang="en-US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올</a:t>
            </a:r>
            <a:r>
              <a:rPr lang="en-US" altLang="ko-KR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림픽을 </a:t>
            </a:r>
            <a:r>
              <a:rPr lang="ko-KR" altLang="en-US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</a:t>
            </a:r>
            <a:r>
              <a:rPr lang="en-US" altLang="ko-KR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맞이해 올림픽 종목을 소재</a:t>
            </a: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로 한 미니</a:t>
            </a:r>
            <a:endParaRPr lang="en-US" altLang="ko-KR" sz="1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  게임을 선보였다.”</a:t>
            </a:r>
            <a:endParaRPr lang="en-US" altLang="ko-KR" sz="1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                               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             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13)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게임메카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김미희기자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문단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1,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줄 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:1</a:t>
            </a:r>
            <a:endParaRPr lang="en-US" altLang="ko-KR" sz="12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>
              <a:defRPr lang="ko-KR"/>
            </a:pP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marL="0" indent="0">
              <a:buNone/>
              <a:defRPr lang="ko-KR"/>
            </a:pPr>
            <a:endParaRPr lang="en-US" altLang="ko-KR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>
              <a:defRPr lang="ko-KR"/>
            </a:pPr>
            <a:r>
              <a:rPr lang="en-US" altLang="ko-KR" sz="15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2.</a:t>
            </a:r>
            <a:r>
              <a:rPr lang="ko-KR" altLang="en-US" sz="15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</a:t>
            </a: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공룡테마와 올림픽 종목을 결합하여  </a:t>
            </a:r>
            <a:r>
              <a:rPr lang="ko-KR" altLang="en-US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공룡이 올림픽 </a:t>
            </a:r>
            <a:endParaRPr lang="ko-KR" altLang="en-US" sz="14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ff"/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  종목인 승마</a:t>
            </a:r>
            <a:r>
              <a:rPr lang="en-US" altLang="ko-KR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,</a:t>
            </a:r>
            <a:r>
              <a:rPr lang="ko-KR" altLang="en-US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허들</a:t>
            </a:r>
            <a:r>
              <a:rPr lang="en-US" altLang="ko-KR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,</a:t>
            </a:r>
            <a:r>
              <a:rPr lang="ko-KR" altLang="en-US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수영</a:t>
            </a:r>
            <a:r>
              <a:rPr lang="en-US" altLang="ko-KR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,</a:t>
            </a:r>
            <a:r>
              <a:rPr lang="ko-KR" altLang="en-US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서핑을 하는 다양한 콘텐츠</a:t>
            </a: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를</a:t>
            </a:r>
            <a:endParaRPr lang="ko-KR" altLang="en-US" sz="1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  개발하였다</a:t>
            </a: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.</a:t>
            </a: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</a:t>
            </a:r>
            <a:endParaRPr lang="ko-KR" altLang="en-US" sz="1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                                       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         참고자료 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13)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게임메카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김미희기자</a:t>
            </a:r>
            <a:endParaRPr lang="ko-KR" altLang="en-US" sz="12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</p:txBody>
      </p:sp>
      <p:sp>
        <p:nvSpPr>
          <p:cNvPr id="4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19284" y="6581001"/>
            <a:ext cx="386716" cy="265569"/>
          </a:xfrm>
        </p:spPr>
        <p:txBody>
          <a:bodyPr vert="horz" wrap="none" lIns="91440" tIns="45720" rIns="91440" bIns="45720" anchor="ctr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맑은 고딕"/>
                <a:ea typeface="맑은 고딕"/>
              </a:rPr>
              <a:t>10</a:t>
            </a:r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101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6" y="617691"/>
            <a:ext cx="22172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장애물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1-3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918811" y="1082040"/>
            <a:ext cx="1877379" cy="33528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장애물 충돌 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26" name=""/>
          <p:cNvPicPr>
            <a:picLocks noChangeAspect="1"/>
          </p:cNvPicPr>
          <p:nvPr/>
        </p:nvPicPr>
        <p:blipFill rotWithShape="1">
          <a:blip r:embed="rId2"/>
          <a:srcRect b="9280"/>
          <a:stretch>
            <a:fillRect/>
          </a:stretch>
        </p:blipFill>
        <p:spPr>
          <a:xfrm>
            <a:off x="1253490" y="1596389"/>
            <a:ext cx="6637020" cy="5122545"/>
          </a:xfrm>
          <a:prstGeom prst="rect">
            <a:avLst/>
          </a:prstGeom>
        </p:spPr>
      </p:pic>
      <p:sp>
        <p:nvSpPr>
          <p:cNvPr id="127" name="직사각형 24"/>
          <p:cNvSpPr/>
          <p:nvPr/>
        </p:nvSpPr>
        <p:spPr>
          <a:xfrm>
            <a:off x="3554658" y="4458658"/>
            <a:ext cx="2649989" cy="16953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8" name=""/>
          <p:cNvSpPr txBox="1"/>
          <p:nvPr/>
        </p:nvSpPr>
        <p:spPr>
          <a:xfrm>
            <a:off x="1200149" y="6134100"/>
            <a:ext cx="1610680" cy="283845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HP</a:t>
            </a:r>
            <a:r>
              <a:rPr lang="ko-KR" altLang="en-US" sz="13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감소</a:t>
            </a:r>
            <a:r>
              <a:rPr lang="en-US" altLang="ko-KR" sz="13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3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공중 장애물</a:t>
            </a:r>
            <a:r>
              <a:rPr lang="en-US" altLang="ko-KR" sz="13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3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129" name=""/>
          <p:cNvCxnSpPr/>
          <p:nvPr/>
        </p:nvCxnSpPr>
        <p:spPr>
          <a:xfrm>
            <a:off x="2809607" y="6305204"/>
            <a:ext cx="739455" cy="0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24"/>
          <p:cNvSpPr/>
          <p:nvPr/>
        </p:nvSpPr>
        <p:spPr>
          <a:xfrm>
            <a:off x="3589905" y="6220783"/>
            <a:ext cx="2649989" cy="16953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1" name=""/>
          <p:cNvSpPr txBox="1"/>
          <p:nvPr/>
        </p:nvSpPr>
        <p:spPr>
          <a:xfrm>
            <a:off x="1219199" y="4371975"/>
            <a:ext cx="1601155" cy="283845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HP</a:t>
            </a:r>
            <a:r>
              <a:rPr lang="ko-KR" altLang="en-US" sz="13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감소</a:t>
            </a:r>
            <a:r>
              <a:rPr lang="en-US" altLang="ko-KR" sz="13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3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지상 장애물</a:t>
            </a:r>
            <a:r>
              <a:rPr lang="en-US" altLang="ko-KR" sz="13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3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132" name=""/>
          <p:cNvCxnSpPr/>
          <p:nvPr/>
        </p:nvCxnSpPr>
        <p:spPr>
          <a:xfrm>
            <a:off x="2819132" y="4543079"/>
            <a:ext cx="739455" cy="0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102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6" y="617691"/>
            <a:ext cx="22172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장애물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1-4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918811" y="1082040"/>
            <a:ext cx="1877379" cy="33528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장애물 충돌 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27" name=""/>
          <p:cNvPicPr>
            <a:picLocks noChangeAspect="1"/>
          </p:cNvPicPr>
          <p:nvPr/>
        </p:nvPicPr>
        <p:blipFill rotWithShape="1">
          <a:blip r:embed="rId2"/>
          <a:srcRect b="44810"/>
          <a:stretch>
            <a:fillRect/>
          </a:stretch>
        </p:blipFill>
        <p:spPr>
          <a:xfrm>
            <a:off x="1108710" y="1519361"/>
            <a:ext cx="7688580" cy="29097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103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4" y="617691"/>
            <a:ext cx="20553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게임종료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게임오버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918811" y="1082040"/>
            <a:ext cx="3458529" cy="33528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HP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bar(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체력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모두 소진 시 게임 종료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6726" y="1757215"/>
            <a:ext cx="5692547" cy="4586434"/>
          </a:xfrm>
          <a:prstGeom prst="rect">
            <a:avLst/>
          </a:prstGeom>
        </p:spPr>
      </p:pic>
      <p:sp>
        <p:nvSpPr>
          <p:cNvPr id="129" name="직사각형 24"/>
          <p:cNvSpPr/>
          <p:nvPr/>
        </p:nvSpPr>
        <p:spPr>
          <a:xfrm>
            <a:off x="2716458" y="5058734"/>
            <a:ext cx="1106939" cy="788659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0" name="직사각형 24"/>
          <p:cNvSpPr/>
          <p:nvPr/>
        </p:nvSpPr>
        <p:spPr>
          <a:xfrm>
            <a:off x="1992559" y="1896434"/>
            <a:ext cx="2145164" cy="541009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104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4" y="617691"/>
            <a:ext cx="20553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게임종료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게임오버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918811" y="1082040"/>
            <a:ext cx="3458529" cy="33528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HP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bar(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체력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모두 소진 시 게임 종료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7094" y="1596390"/>
            <a:ext cx="3535679" cy="960119"/>
          </a:xfrm>
          <a:prstGeom prst="rect">
            <a:avLst/>
          </a:prstGeom>
        </p:spPr>
      </p:pic>
      <p:pic>
        <p:nvPicPr>
          <p:cNvPr id="132" name=""/>
          <p:cNvPicPr>
            <a:picLocks noChangeAspect="1"/>
          </p:cNvPicPr>
          <p:nvPr/>
        </p:nvPicPr>
        <p:blipFill rotWithShape="1">
          <a:blip r:embed="rId3"/>
          <a:srcRect b="14880"/>
          <a:stretch>
            <a:fillRect/>
          </a:stretch>
        </p:blipFill>
        <p:spPr>
          <a:xfrm>
            <a:off x="3150869" y="2630805"/>
            <a:ext cx="5166360" cy="272415"/>
          </a:xfrm>
          <a:prstGeom prst="rect">
            <a:avLst/>
          </a:prstGeom>
        </p:spPr>
      </p:pic>
      <p:pic>
        <p:nvPicPr>
          <p:cNvPr id="133" name=""/>
          <p:cNvPicPr>
            <a:picLocks noChangeAspect="1"/>
          </p:cNvPicPr>
          <p:nvPr/>
        </p:nvPicPr>
        <p:blipFill rotWithShape="1">
          <a:blip r:embed="rId4"/>
          <a:srcRect t="1290" b="2930"/>
          <a:stretch>
            <a:fillRect/>
          </a:stretch>
        </p:blipFill>
        <p:spPr>
          <a:xfrm>
            <a:off x="3032759" y="2950845"/>
            <a:ext cx="5059680" cy="2804160"/>
          </a:xfrm>
          <a:prstGeom prst="rect">
            <a:avLst/>
          </a:prstGeom>
        </p:spPr>
      </p:pic>
      <p:pic>
        <p:nvPicPr>
          <p:cNvPr id="13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59379" y="5701665"/>
            <a:ext cx="2415540" cy="822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105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3" y="617691"/>
            <a:ext cx="48366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점수확인 화면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노랑 젤리 총 개수 출력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|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DB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저장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1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579" y="2266788"/>
            <a:ext cx="3686689" cy="2324424"/>
          </a:xfrm>
          <a:prstGeom prst="rect">
            <a:avLst/>
          </a:prstGeom>
        </p:spPr>
      </p:pic>
      <p:pic>
        <p:nvPicPr>
          <p:cNvPr id="1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7670" y="1744979"/>
            <a:ext cx="5593080" cy="367284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6758" y="3668578"/>
            <a:ext cx="1814757" cy="24636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VII. </a:t>
            </a:r>
            <a:r>
              <a:rPr lang="ko-KR" altLang="en-US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자료출처</a:t>
            </a:r>
            <a:b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1.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자료출처 목록</a:t>
            </a:r>
            <a:b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endParaRPr lang="en-US" altLang="ko-KR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568" y="1021263"/>
            <a:ext cx="2066507" cy="367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달려라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 고대파충류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endParaRPr lang="en-US" altLang="ko-KR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aeef"/>
              </a:solidFill>
              <a:latin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523095" y="6373967"/>
            <a:ext cx="382905" cy="263053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56</a:t>
            </a:fld>
            <a:endParaRPr lang="en-US" altLang="en-US">
              <a:latin typeface="맑은 고딕"/>
              <a:ea typeface="맑은 고딕"/>
            </a:endParaRPr>
          </a:p>
        </p:txBody>
      </p:sp>
      <p:sp useBgFill="1">
        <p:nvSpPr>
          <p:cNvPr id="6" name="TextBox 5"/>
          <p:cNvSpPr txBox="1"/>
          <p:nvPr/>
        </p:nvSpPr>
        <p:spPr>
          <a:xfrm>
            <a:off x="438568" y="680422"/>
            <a:ext cx="2476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생존을 위한 런</a:t>
            </a: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!(RUN)</a:t>
            </a:r>
            <a:endParaRPr lang="en-US" altLang="ko-KR" sz="20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45" y="69668"/>
            <a:ext cx="16966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자료출처 목록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7700964" y="85725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자료출처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graphicFrame>
        <p:nvGraphicFramePr>
          <p:cNvPr id="46" name=""/>
          <p:cNvGraphicFramePr>
            <a:graphicFrameLocks noGrp="1"/>
          </p:cNvGraphicFramePr>
          <p:nvPr/>
        </p:nvGraphicFramePr>
        <p:xfrm>
          <a:off x="0" y="419485"/>
          <a:ext cx="9902797" cy="6438505"/>
        </p:xfrm>
        <a:graphic>
          <a:graphicData uri="http://schemas.openxmlformats.org/drawingml/2006/table">
            <a:tbl>
              <a:tblPr firstRow="1" bandRow="1">
                <a:tableStyleId>{BDF0A0EA-C916-463C-A3AD-4CCFBD9124EA}</a:tableStyleId>
              </a:tblPr>
              <a:tblGrid>
                <a:gridCol w="537817"/>
                <a:gridCol w="9364980"/>
              </a:tblGrid>
              <a:tr h="284196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/>
                        <a:t>인터넷 검색</a:t>
                      </a:r>
                      <a:r>
                        <a:rPr lang="en-US" altLang="ko-KR" sz="1200"/>
                        <a:t>:</a:t>
                      </a:r>
                      <a:r>
                        <a:rPr lang="ko-KR" altLang="en-US" sz="1200"/>
                        <a:t> 사이트명</a:t>
                      </a:r>
                      <a:r>
                        <a:rPr lang="en-US" altLang="ko-KR" sz="1200"/>
                        <a:t>,”</a:t>
                      </a:r>
                      <a:r>
                        <a:rPr lang="ko-KR" altLang="en-US" sz="1200"/>
                        <a:t>검색어</a:t>
                      </a:r>
                      <a:r>
                        <a:rPr lang="en-US" altLang="ko-KR" sz="1200"/>
                        <a:t>”,URL,(</a:t>
                      </a:r>
                      <a:r>
                        <a:rPr lang="ko-KR" altLang="en-US" sz="1200"/>
                        <a:t>참고 날짜</a:t>
                      </a:r>
                      <a:r>
                        <a:rPr lang="en-US" altLang="ko-KR" sz="1200"/>
                        <a:t>)      |      </a:t>
                      </a:r>
                      <a:r>
                        <a:rPr lang="ko-KR" altLang="en-US" sz="1200"/>
                        <a:t>인터넷 기사</a:t>
                      </a:r>
                      <a:r>
                        <a:rPr lang="en-US" altLang="ko-KR" sz="1200"/>
                        <a:t>:</a:t>
                      </a:r>
                      <a:r>
                        <a:rPr lang="ko-KR" altLang="en-US" sz="1200"/>
                        <a:t> 기자명</a:t>
                      </a:r>
                      <a:r>
                        <a:rPr lang="en-US" altLang="ko-KR" sz="1200"/>
                        <a:t>,”</a:t>
                      </a:r>
                      <a:r>
                        <a:rPr lang="ko-KR" altLang="en-US" sz="1200"/>
                        <a:t>기사명</a:t>
                      </a:r>
                      <a:r>
                        <a:rPr lang="en-US" altLang="ko-KR" sz="1200"/>
                        <a:t>”,</a:t>
                      </a:r>
                      <a:r>
                        <a:rPr lang="ko-KR" altLang="en-US" sz="1200"/>
                        <a:t>매체명</a:t>
                      </a:r>
                      <a:r>
                        <a:rPr lang="en-US" altLang="ko-KR" sz="1200"/>
                        <a:t>,</a:t>
                      </a:r>
                      <a:r>
                        <a:rPr lang="ko-KR" altLang="en-US" sz="1200"/>
                        <a:t>게재일</a:t>
                      </a:r>
                      <a:r>
                        <a:rPr lang="en-US" altLang="ko-KR" sz="1200"/>
                        <a:t>,URL</a:t>
                      </a:r>
                      <a:endParaRPr lang="en-US" altLang="ko-KR" sz="12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188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</a:t>
                      </a:r>
                      <a:endParaRPr lang="en-US" altLang="ko-KR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윤정훈 기자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“</a:t>
                      </a:r>
                      <a:r>
                        <a:rPr lang="ko-KR" altLang="en-US" sz="1200">
                          <a:latin typeface="맑은 고딕"/>
                        </a:rPr>
                        <a:t>장난감에 빠진 </a:t>
                      </a:r>
                      <a:r>
                        <a:rPr lang="en-US" altLang="ko-KR" sz="1200">
                          <a:latin typeface="맑은 고딕"/>
                        </a:rPr>
                        <a:t>‘3040’,</a:t>
                      </a:r>
                      <a:r>
                        <a:rPr lang="ko-KR" altLang="en-US" sz="1200">
                          <a:latin typeface="맑은 고딕"/>
                        </a:rPr>
                        <a:t> 추억에 지갑여는 </a:t>
                      </a:r>
                      <a:r>
                        <a:rPr lang="en-US" altLang="ko-KR" sz="1200">
                          <a:latin typeface="맑은 고딕"/>
                        </a:rPr>
                        <a:t>‘</a:t>
                      </a:r>
                      <a:r>
                        <a:rPr lang="ko-KR" altLang="en-US" sz="1200">
                          <a:latin typeface="맑은 고딕"/>
                        </a:rPr>
                        <a:t>키덜트족</a:t>
                      </a:r>
                      <a:r>
                        <a:rPr lang="en-US" altLang="ko-KR" sz="1200">
                          <a:latin typeface="맑은 고딕"/>
                        </a:rPr>
                        <a:t>’”,</a:t>
                      </a:r>
                      <a:r>
                        <a:rPr lang="ko-KR" altLang="en-US" sz="1200">
                          <a:latin typeface="맑은 고딕"/>
                        </a:rPr>
                        <a:t> 이데일리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2021-05-15,</a:t>
                      </a:r>
                      <a:endParaRPr lang="en-US" altLang="ko-KR" sz="1200"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latin typeface="맑은 고딕"/>
                          <a:hlinkClick r:id="rId2"/>
                        </a:rPr>
                        <a:t>https://www.edaily.co.kr/news/read?newsId=01190646629049248&amp;mediaCodeNo=257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7453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700"/>
                        <a:t>2</a:t>
                      </a:r>
                      <a:endParaRPr lang="en-US" altLang="ko-KR" sz="17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정희원 기자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“장난감에 지갑 여는 어른들…키덜트 ‘쑥쑥’”,</a:t>
                      </a:r>
                      <a:r>
                        <a:rPr lang="ko-KR" altLang="en-US" sz="1200">
                          <a:latin typeface="맑은 고딕"/>
                        </a:rPr>
                        <a:t> 세계비즈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2021-04-13,</a:t>
                      </a:r>
                      <a:endParaRPr lang="en-US" altLang="ko-KR" sz="1200"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  <a:hlinkClick r:id="rId3"/>
                        </a:rPr>
                        <a:t>http://m.segyebiz.com/newsView/20210413513827</a:t>
                      </a: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84338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700"/>
                        <a:t>3</a:t>
                      </a:r>
                      <a:endParaRPr lang="en-US" altLang="ko-KR" sz="17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권보경 기자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“</a:t>
                      </a:r>
                      <a:r>
                        <a:rPr lang="ko-KR" altLang="en-US" sz="1200">
                          <a:latin typeface="맑은 고딕"/>
                        </a:rPr>
                        <a:t>쉽고 재밌고 성취감이 빠르니까요</a:t>
                      </a:r>
                      <a:r>
                        <a:rPr lang="en-US" altLang="ko-KR" sz="1200">
                          <a:latin typeface="맑은 고딕"/>
                        </a:rPr>
                        <a:t>”...’</a:t>
                      </a:r>
                      <a:r>
                        <a:rPr lang="ko-KR" altLang="en-US" sz="1200">
                          <a:latin typeface="맑은 고딕"/>
                        </a:rPr>
                        <a:t>하이퍼 캐주얼 게임</a:t>
                      </a:r>
                      <a:r>
                        <a:rPr lang="en-US" altLang="ko-KR" sz="1200">
                          <a:latin typeface="맑은 고딕"/>
                        </a:rPr>
                        <a:t>’</a:t>
                      </a:r>
                      <a:r>
                        <a:rPr lang="ko-KR" altLang="en-US" sz="1200">
                          <a:latin typeface="맑은 고딕"/>
                        </a:rPr>
                        <a:t> 인기 비결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스냅타임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2021-04-20,</a:t>
                      </a:r>
                      <a:endParaRPr lang="en-US" altLang="ko-KR" sz="1200"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latin typeface="맑은 고딕"/>
                          <a:hlinkClick r:id="rId4"/>
                        </a:rPr>
                        <a:t>http://snaptime.edaily.co.kr/2021/04/%ec%89%bd%ea%b3%a0-%ec%9e%ac%eb%b0%8c%ea%b3%a0-%ec%84%b1%ec%b7%a8%ea%b0%90%ec%9d%b4-%eb%b9%a0%eb%a5%b4%eb%8b%88%ea%b9%8c%ec%9a%94-%ed%95%98%ec%9d%b4%ed%8d%bc-%ec%ba%90%ec%a3%bc/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635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700"/>
                        <a:t>4</a:t>
                      </a:r>
                      <a:endParaRPr lang="en-US" altLang="ko-KR" sz="17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김규만 기자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“[기획] 극단적 단순함! '하이퍼캐주얼 게임' 시대가 온다”,</a:t>
                      </a:r>
                      <a:r>
                        <a:rPr lang="ko-KR" altLang="en-US" sz="1200">
                          <a:latin typeface="맑은 고딕"/>
                        </a:rPr>
                        <a:t>인벤</a:t>
                      </a:r>
                      <a:r>
                        <a:rPr lang="en-US" altLang="ko-KR" sz="1200">
                          <a:latin typeface="맑은 고딕"/>
                        </a:rPr>
                        <a:t>,2019-08-16,</a:t>
                      </a:r>
                      <a:endParaRPr lang="en-US" altLang="ko-KR" sz="1200"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latin typeface="맑은 고딕"/>
                          <a:hlinkClick r:id="rId5"/>
                        </a:rPr>
                        <a:t>https://www.inven.co.kr/webzine/news/?news=225483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635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700"/>
                        <a:t>5</a:t>
                      </a:r>
                      <a:endParaRPr lang="en-US" altLang="ko-KR" sz="17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whowired</a:t>
                      </a:r>
                      <a:r>
                        <a:rPr lang="en-US" altLang="ko-KR" sz="1200">
                          <a:latin typeface="맑은 고딕"/>
                        </a:rPr>
                        <a:t>,”</a:t>
                      </a:r>
                      <a:r>
                        <a:rPr lang="ko-KR" altLang="en-US" sz="1200">
                          <a:latin typeface="맑은 고딕"/>
                        </a:rPr>
                        <a:t>플래피버드</a:t>
                      </a:r>
                      <a:r>
                        <a:rPr lang="en-US" altLang="ko-KR" sz="1200">
                          <a:latin typeface="맑은 고딕"/>
                        </a:rPr>
                        <a:t>”,</a:t>
                      </a:r>
                      <a:endParaRPr lang="en-US" altLang="ko-KR" sz="1200"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latin typeface="맑은 고딕"/>
                          <a:hlinkClick r:id="rId6"/>
                        </a:rPr>
                        <a:t>https://blog.naver.com/whowired/220012130197(2021-09-19</a:t>
                      </a:r>
                      <a:r>
                        <a:rPr lang="en-US" altLang="ko-KR" sz="1200">
                          <a:latin typeface="맑은 고딕"/>
                        </a:rPr>
                        <a:t>)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188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700"/>
                        <a:t>6</a:t>
                      </a:r>
                      <a:endParaRPr lang="en-US" altLang="ko-KR" sz="17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김성렬 기자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“글로벌 시장에서 주목받는 '하이퍼캐주얼'게임, 국내 게임시장에도 영향 미칠까”,</a:t>
                      </a:r>
                      <a:r>
                        <a:rPr lang="ko-KR" altLang="en-US" sz="1200">
                          <a:latin typeface="맑은 고딕"/>
                        </a:rPr>
                        <a:t>게임포커스</a:t>
                      </a:r>
                      <a:r>
                        <a:rPr lang="en-US" altLang="ko-KR" sz="1200">
                          <a:latin typeface="맑은 고딕"/>
                        </a:rPr>
                        <a:t>,2019-08-09,</a:t>
                      </a:r>
                      <a:endParaRPr lang="en-US" altLang="ko-KR" sz="1200"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latin typeface="맑은 고딕"/>
                          <a:hlinkClick r:id="rId7"/>
                        </a:rPr>
                        <a:t>http://gamefocus.co.kr/detail.php?number=96396</a:t>
                      </a:r>
                      <a:endParaRPr lang="en-US" altLang="ko-KR" sz="1200"/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188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700"/>
                        <a:t>7</a:t>
                      </a:r>
                      <a:endParaRPr lang="en-US" altLang="ko-KR" sz="17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조재영 기자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“배급사 "'쥬라기 월드2' 임의편집 사실무근"”,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Dispatch, 2018-06-11,</a:t>
                      </a:r>
                      <a:endParaRPr lang="en-US" altLang="ko-KR" sz="1200"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latin typeface="맑은 고딕"/>
                          <a:hlinkClick r:id="rId8"/>
                        </a:rPr>
                        <a:t>https://www.dispatch.co.kr/1344272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8809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700"/>
                        <a:t>8</a:t>
                      </a:r>
                      <a:endParaRPr lang="en-US" altLang="ko-KR" sz="17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토캐릭터</a:t>
                      </a:r>
                      <a:r>
                        <a:rPr lang="en-US" altLang="ko-KR" sz="1200">
                          <a:latin typeface="맑은 고딕"/>
                        </a:rPr>
                        <a:t>,”</a:t>
                      </a:r>
                      <a:r>
                        <a:rPr lang="ko-KR" altLang="en-US" sz="1200">
                          <a:latin typeface="맑은 고딕"/>
                        </a:rPr>
                        <a:t>둘리</a:t>
                      </a:r>
                      <a:r>
                        <a:rPr lang="en-US" altLang="ko-KR" sz="1200">
                          <a:latin typeface="맑은 고딕"/>
                        </a:rPr>
                        <a:t>”,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ko-KR" altLang="en-US" sz="1200">
                          <a:latin typeface="맑은 고딕"/>
                          <a:hlinkClick r:id="rId9"/>
                        </a:rPr>
                        <a:t>https://blog.naver.com/tocharacter/110172324676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,(2021-09-20)</a:t>
                      </a: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188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700"/>
                        <a:t>9</a:t>
                      </a:r>
                      <a:endParaRPr lang="en-US" altLang="ko-KR" sz="17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김동민 기자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“</a:t>
                      </a:r>
                      <a:r>
                        <a:rPr lang="ko-KR" altLang="en-US" sz="1200">
                          <a:latin typeface="맑은 고딕"/>
                        </a:rPr>
                        <a:t>[비바100] 공룡전성시대, '우린 왜 공룡에 열광하는가'</a:t>
                      </a:r>
                      <a:r>
                        <a:rPr lang="en-US" altLang="ko-KR" sz="1200">
                          <a:latin typeface="맑은 고딕"/>
                        </a:rPr>
                        <a:t>”,</a:t>
                      </a:r>
                      <a:r>
                        <a:rPr lang="ko-KR" altLang="en-US" sz="1200">
                          <a:latin typeface="맑은 고딕"/>
                        </a:rPr>
                        <a:t> 브릿지경제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2018-06-15,</a:t>
                      </a:r>
                      <a:endParaRPr lang="en-US" altLang="ko-KR" sz="1200"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latin typeface="맑은 고딕"/>
                          <a:hlinkClick r:id="rId10"/>
                        </a:rPr>
                        <a:t>http://www.viva100.com/main/view.php?key=20180614010004126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188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700"/>
                        <a:t>10</a:t>
                      </a:r>
                      <a:endParaRPr lang="en-US" altLang="ko-KR" sz="17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스마일게이트</a:t>
                      </a:r>
                      <a:r>
                        <a:rPr lang="en-US" altLang="ko-KR" sz="1200">
                          <a:latin typeface="맑은 고딕"/>
                        </a:rPr>
                        <a:t>.</a:t>
                      </a:r>
                      <a:r>
                        <a:rPr lang="ko-KR" altLang="en-US" sz="1200">
                          <a:latin typeface="맑은 고딕"/>
                        </a:rPr>
                        <a:t>네이버포스트</a:t>
                      </a:r>
                      <a:r>
                        <a:rPr lang="en-US" altLang="ko-KR" sz="1200">
                          <a:latin typeface="맑은 고딕"/>
                        </a:rPr>
                        <a:t>,”</a:t>
                      </a:r>
                      <a:r>
                        <a:rPr lang="ko-KR" altLang="en-US" sz="1200">
                          <a:latin typeface="맑은 고딕"/>
                        </a:rPr>
                        <a:t>도트감성이란</a:t>
                      </a:r>
                      <a:r>
                        <a:rPr lang="en-US" altLang="ko-KR" sz="1200">
                          <a:latin typeface="맑은 고딕"/>
                        </a:rPr>
                        <a:t>”,</a:t>
                      </a:r>
                      <a:endParaRPr lang="en-US" altLang="ko-KR" sz="1200"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latin typeface="맑은 고딕"/>
                          <a:hlinkClick r:id="rId11"/>
                        </a:rPr>
                        <a:t>https://post.naver.com/viewer/postView.nhn?volumeNo=15674155&amp;memberNo=35557683&amp;vType=VERTICAL</a:t>
                      </a:r>
                      <a:r>
                        <a:rPr lang="en-US" altLang="ko-KR" sz="1200">
                          <a:latin typeface="맑은 고딕"/>
                        </a:rPr>
                        <a:t>,(2021.09.20)</a:t>
                      </a:r>
                      <a:endParaRPr lang="ko-KR" altLang="en-US" sz="12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635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700"/>
                        <a:t>11</a:t>
                      </a:r>
                      <a:endParaRPr lang="en-US" altLang="ko-KR" sz="17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송가영 기자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“</a:t>
                      </a:r>
                      <a:r>
                        <a:rPr lang="ko-KR" altLang="en-US" sz="1200">
                          <a:latin typeface="맑은 고딕"/>
                        </a:rPr>
                        <a:t>쿠키런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일본 장악</a:t>
                      </a:r>
                      <a:r>
                        <a:rPr lang="en-US" altLang="ko-KR" sz="1200">
                          <a:latin typeface="맑은 고딕"/>
                        </a:rPr>
                        <a:t>...</a:t>
                      </a:r>
                      <a:r>
                        <a:rPr lang="ko-KR" altLang="en-US" sz="1200">
                          <a:latin typeface="맑은 고딕"/>
                        </a:rPr>
                        <a:t>미국 시장까지 잡을까</a:t>
                      </a:r>
                      <a:r>
                        <a:rPr lang="en-US" altLang="ko-KR" sz="1200">
                          <a:latin typeface="맑은 고딕"/>
                        </a:rPr>
                        <a:t>”,</a:t>
                      </a:r>
                      <a:r>
                        <a:rPr lang="ko-KR" altLang="en-US" sz="1200">
                          <a:latin typeface="맑은 고딕"/>
                        </a:rPr>
                        <a:t>시사위크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2021-09-09</a:t>
                      </a:r>
                      <a:endParaRPr lang="en-US" altLang="ko-KR" sz="1200"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latin typeface="맑은 고딕"/>
                          <a:hlinkClick r:id="rId12"/>
                        </a:rPr>
                        <a:t>http://www.sisaweek.com/news/articleView.html?idxno=147208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635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700"/>
                        <a:t>12</a:t>
                      </a:r>
                      <a:endParaRPr lang="en-US" altLang="ko-KR" sz="17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/>
                        <a:t>김도연 기자</a:t>
                      </a:r>
                      <a:r>
                        <a:rPr lang="en-US" altLang="ko-KR" sz="1200"/>
                        <a:t>,</a:t>
                      </a:r>
                      <a:r>
                        <a:rPr lang="ko-KR" altLang="en-US" sz="1200"/>
                        <a:t> </a:t>
                      </a:r>
                      <a:r>
                        <a:rPr lang="en-US" altLang="ko-KR" sz="1200"/>
                        <a:t>“</a:t>
                      </a:r>
                      <a:r>
                        <a:rPr lang="ko-KR" altLang="en-US" sz="1200"/>
                        <a:t>쿠키런</a:t>
                      </a:r>
                      <a:r>
                        <a:rPr lang="en-US" altLang="ko-KR" sz="1200"/>
                        <a:t>:</a:t>
                      </a:r>
                      <a:r>
                        <a:rPr lang="ko-KR" altLang="en-US" sz="1200"/>
                        <a:t> 오븐브레이크</a:t>
                      </a:r>
                      <a:r>
                        <a:rPr lang="en-US" altLang="ko-KR" sz="1200"/>
                        <a:t>;</a:t>
                      </a:r>
                      <a:r>
                        <a:rPr lang="ko-KR" altLang="en-US" sz="1200"/>
                        <a:t> 누적 다운로드 </a:t>
                      </a:r>
                      <a:r>
                        <a:rPr lang="en-US" altLang="ko-KR" sz="1200"/>
                        <a:t>3,500</a:t>
                      </a:r>
                      <a:r>
                        <a:rPr lang="ko-KR" altLang="en-US" sz="1200"/>
                        <a:t>만 돌파</a:t>
                      </a:r>
                      <a:r>
                        <a:rPr lang="en-US" altLang="ko-KR" sz="1200"/>
                        <a:t>”,</a:t>
                      </a:r>
                      <a:r>
                        <a:rPr lang="ko-KR" altLang="en-US" sz="1200"/>
                        <a:t> 경향게임스</a:t>
                      </a:r>
                      <a:r>
                        <a:rPr lang="en-US" altLang="ko-KR" sz="1200"/>
                        <a:t>,</a:t>
                      </a:r>
                      <a:r>
                        <a:rPr lang="ko-KR" altLang="en-US" sz="1200"/>
                        <a:t> </a:t>
                      </a:r>
                      <a:r>
                        <a:rPr lang="en-US" altLang="ko-KR" sz="1200"/>
                        <a:t>2021-01-26</a:t>
                      </a:r>
                      <a:endParaRPr lang="en-US" altLang="ko-KR" sz="1200"/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hlinkClick r:id="rId13"/>
                        </a:rPr>
                        <a:t>http://www.khgames.co.kr/news/articleView.html?idxno=126800</a:t>
                      </a:r>
                      <a:endParaRPr lang="en-US" altLang="ko-KR" sz="1200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45" y="69668"/>
            <a:ext cx="16966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자료출처 목록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7700964" y="85725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자료출처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graphicFrame>
        <p:nvGraphicFramePr>
          <p:cNvPr id="46" name=""/>
          <p:cNvGraphicFramePr>
            <a:graphicFrameLocks noGrp="1"/>
          </p:cNvGraphicFramePr>
          <p:nvPr/>
        </p:nvGraphicFramePr>
        <p:xfrm>
          <a:off x="0" y="419485"/>
          <a:ext cx="9902797" cy="6438505"/>
        </p:xfrm>
        <a:graphic>
          <a:graphicData uri="http://schemas.openxmlformats.org/drawingml/2006/table">
            <a:tbl>
              <a:tblPr firstRow="1" bandRow="1">
                <a:tableStyleId>{BDF0A0EA-C916-463C-A3AD-4CCFBD9124EA}</a:tableStyleId>
              </a:tblPr>
              <a:tblGrid>
                <a:gridCol w="537817"/>
                <a:gridCol w="9364980"/>
              </a:tblGrid>
              <a:tr h="284196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/>
                        <a:t>인터넷 검색</a:t>
                      </a:r>
                      <a:r>
                        <a:rPr lang="en-US" altLang="ko-KR" sz="1200"/>
                        <a:t>:</a:t>
                      </a:r>
                      <a:r>
                        <a:rPr lang="ko-KR" altLang="en-US" sz="1200"/>
                        <a:t> 사이트명</a:t>
                      </a:r>
                      <a:r>
                        <a:rPr lang="en-US" altLang="ko-KR" sz="1200"/>
                        <a:t>,”</a:t>
                      </a:r>
                      <a:r>
                        <a:rPr lang="ko-KR" altLang="en-US" sz="1200"/>
                        <a:t>검색어</a:t>
                      </a:r>
                      <a:r>
                        <a:rPr lang="en-US" altLang="ko-KR" sz="1200"/>
                        <a:t>”,URL,(</a:t>
                      </a:r>
                      <a:r>
                        <a:rPr lang="ko-KR" altLang="en-US" sz="1200"/>
                        <a:t>참고 날짜</a:t>
                      </a:r>
                      <a:r>
                        <a:rPr lang="en-US" altLang="ko-KR" sz="1200"/>
                        <a:t>)      |      </a:t>
                      </a:r>
                      <a:r>
                        <a:rPr lang="ko-KR" altLang="en-US" sz="1200"/>
                        <a:t>인터넷 기사</a:t>
                      </a:r>
                      <a:r>
                        <a:rPr lang="en-US" altLang="ko-KR" sz="1200"/>
                        <a:t>:</a:t>
                      </a:r>
                      <a:r>
                        <a:rPr lang="ko-KR" altLang="en-US" sz="1200"/>
                        <a:t> 기자명</a:t>
                      </a:r>
                      <a:r>
                        <a:rPr lang="en-US" altLang="ko-KR" sz="1200"/>
                        <a:t>,”</a:t>
                      </a:r>
                      <a:r>
                        <a:rPr lang="ko-KR" altLang="en-US" sz="1200"/>
                        <a:t>기사명</a:t>
                      </a:r>
                      <a:r>
                        <a:rPr lang="en-US" altLang="ko-KR" sz="1200"/>
                        <a:t>”,</a:t>
                      </a:r>
                      <a:r>
                        <a:rPr lang="ko-KR" altLang="en-US" sz="1200"/>
                        <a:t>매체명</a:t>
                      </a:r>
                      <a:r>
                        <a:rPr lang="en-US" altLang="ko-KR" sz="1200"/>
                        <a:t>,</a:t>
                      </a:r>
                      <a:r>
                        <a:rPr lang="ko-KR" altLang="en-US" sz="1200"/>
                        <a:t>게재일</a:t>
                      </a:r>
                      <a:r>
                        <a:rPr lang="en-US" altLang="ko-KR" sz="1200"/>
                        <a:t>,URL</a:t>
                      </a:r>
                      <a:endParaRPr lang="en-US" altLang="ko-KR" sz="1200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188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13</a:t>
                      </a:r>
                      <a:endParaRPr lang="en-US" altLang="ko-KR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latin typeface="맑은 고딕"/>
                        </a:rPr>
                        <a:t>김미희 기자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“</a:t>
                      </a:r>
                      <a:r>
                        <a:rPr lang="ko-KR" altLang="en-US" sz="1200">
                          <a:latin typeface="맑은 고딕"/>
                        </a:rPr>
                        <a:t>크롬 브라우저 공룡 게임 </a:t>
                      </a:r>
                      <a:r>
                        <a:rPr lang="en-US" altLang="ko-KR" sz="1200">
                          <a:latin typeface="맑은 고딕"/>
                        </a:rPr>
                        <a:t>‘</a:t>
                      </a:r>
                      <a:r>
                        <a:rPr lang="ko-KR" altLang="en-US" sz="1200">
                          <a:latin typeface="맑은 고딕"/>
                        </a:rPr>
                        <a:t>올림픽 버전</a:t>
                      </a:r>
                      <a:r>
                        <a:rPr lang="en-US" altLang="ko-KR" sz="1200">
                          <a:latin typeface="맑은 고딕"/>
                        </a:rPr>
                        <a:t>’</a:t>
                      </a:r>
                      <a:r>
                        <a:rPr lang="ko-KR" altLang="en-US" sz="1200">
                          <a:latin typeface="맑은 고딕"/>
                        </a:rPr>
                        <a:t> 나왔다</a:t>
                      </a:r>
                      <a:r>
                        <a:rPr lang="en-US" altLang="ko-KR" sz="1200">
                          <a:latin typeface="맑은 고딕"/>
                        </a:rPr>
                        <a:t>”,</a:t>
                      </a:r>
                      <a:r>
                        <a:rPr lang="ko-KR" altLang="en-US" sz="1200">
                          <a:latin typeface="맑은 고딕"/>
                        </a:rPr>
                        <a:t> 게임메카</a:t>
                      </a:r>
                      <a:r>
                        <a:rPr lang="en-US" altLang="ko-KR" sz="1200">
                          <a:latin typeface="맑은 고딕"/>
                        </a:rPr>
                        <a:t>,</a:t>
                      </a:r>
                      <a:r>
                        <a:rPr lang="ko-KR" altLang="en-US" sz="1200">
                          <a:latin typeface="맑은 고딕"/>
                        </a:rPr>
                        <a:t> </a:t>
                      </a:r>
                      <a:r>
                        <a:rPr lang="en-US" altLang="ko-KR" sz="1200">
                          <a:latin typeface="맑은 고딕"/>
                        </a:rPr>
                        <a:t>2021-07-27</a:t>
                      </a:r>
                      <a:endParaRPr lang="en-US" altLang="ko-KR" sz="1200"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200">
                          <a:latin typeface="맑은 고딕"/>
                          <a:hlinkClick r:id="rId2"/>
                        </a:rPr>
                        <a:t>https://www.gamemeca.com/view.php?gid=1664376</a:t>
                      </a:r>
                      <a:endParaRPr lang="en-US" altLang="ko-KR" sz="12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7453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84338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635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6356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188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188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8809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188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5188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635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fe6f7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6356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41" y="69668"/>
            <a:ext cx="12775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 화면 구성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523095" y="6581001"/>
            <a:ext cx="382905" cy="27699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11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700964" y="114300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실태조사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0" y="551404"/>
            <a:ext cx="6741100" cy="33424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     쿠키런 오븐크레이크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모바일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   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9454" y="1023071"/>
            <a:ext cx="2667369" cy="1521233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61068" y="1019897"/>
            <a:ext cx="2711898" cy="1525442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94500" y="1010644"/>
            <a:ext cx="2739320" cy="1540868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52106" y="2978149"/>
            <a:ext cx="2678786" cy="1516062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cxnSp>
        <p:nvCxnSpPr>
          <p:cNvPr id="80" name=""/>
          <p:cNvCxnSpPr>
            <a:stCxn id="72" idx="3"/>
            <a:endCxn id="73" idx="1"/>
          </p:cNvCxnSpPr>
          <p:nvPr/>
        </p:nvCxnSpPr>
        <p:spPr>
          <a:xfrm flipV="1">
            <a:off x="3036823" y="1782618"/>
            <a:ext cx="524245" cy="1069"/>
          </a:xfrm>
          <a:prstGeom prst="straightConnector1">
            <a:avLst/>
          </a:prstGeom>
          <a:ln w="38100">
            <a:solidFill>
              <a:srgbClr val="ff0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"/>
          <p:cNvCxnSpPr>
            <a:stCxn id="73" idx="3"/>
            <a:endCxn id="74" idx="1"/>
          </p:cNvCxnSpPr>
          <p:nvPr/>
        </p:nvCxnSpPr>
        <p:spPr>
          <a:xfrm flipV="1">
            <a:off x="6272966" y="1781078"/>
            <a:ext cx="521534" cy="1540"/>
          </a:xfrm>
          <a:prstGeom prst="straightConnector1">
            <a:avLst/>
          </a:prstGeom>
          <a:ln w="38100">
            <a:solidFill>
              <a:srgbClr val="ff0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"/>
          <p:cNvCxnSpPr/>
          <p:nvPr/>
        </p:nvCxnSpPr>
        <p:spPr>
          <a:xfrm rot="16200000" flipH="1">
            <a:off x="8893884" y="2781339"/>
            <a:ext cx="464208" cy="0"/>
          </a:xfrm>
          <a:prstGeom prst="straightConnector1">
            <a:avLst/>
          </a:prstGeom>
          <a:ln w="38100">
            <a:solidFill>
              <a:srgbClr val="ff0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73033" y="4960449"/>
            <a:ext cx="2682934" cy="1481391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86" name=""/>
          <p:cNvSpPr txBox="1"/>
          <p:nvPr/>
        </p:nvSpPr>
        <p:spPr>
          <a:xfrm>
            <a:off x="368611" y="2550387"/>
            <a:ext cx="1447429" cy="29568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타이틀페이지</a:t>
            </a:r>
            <a:endParaRPr lang="ko-KR" altLang="en-US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3587647" y="2551110"/>
            <a:ext cx="1672565" cy="294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게임시작 클릭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6800457" y="2570159"/>
            <a:ext cx="2366528" cy="294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3.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아이템샵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게임시작 클릭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92461" y="4965588"/>
            <a:ext cx="2682977" cy="1475156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91" name=""/>
          <p:cNvSpPr txBox="1"/>
          <p:nvPr/>
        </p:nvSpPr>
        <p:spPr>
          <a:xfrm>
            <a:off x="6857607" y="4518455"/>
            <a:ext cx="2114179" cy="299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4.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게임플레이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자동 달리기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93" name=""/>
          <p:cNvSpPr txBox="1"/>
          <p:nvPr/>
        </p:nvSpPr>
        <p:spPr>
          <a:xfrm>
            <a:off x="3613624" y="6449432"/>
            <a:ext cx="3107378" cy="292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8.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점수기록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&amp;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랭크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순위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업데이트</a:t>
            </a:r>
            <a:endParaRPr lang="ko-KR" altLang="en-US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790111" y="4963737"/>
            <a:ext cx="2691221" cy="1472039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95" name=""/>
          <p:cNvSpPr txBox="1"/>
          <p:nvPr/>
        </p:nvSpPr>
        <p:spPr>
          <a:xfrm>
            <a:off x="384649" y="6459995"/>
            <a:ext cx="1618879" cy="30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7.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게임오버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게임 끝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6788914" y="6446142"/>
            <a:ext cx="2278702" cy="297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9.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점수 공유</a:t>
            </a:r>
            <a:endParaRPr lang="ko-KR" altLang="en-US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598057" y="2993447"/>
            <a:ext cx="2690835" cy="1492572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98" name=""/>
          <p:cNvSpPr txBox="1"/>
          <p:nvPr/>
        </p:nvSpPr>
        <p:spPr>
          <a:xfrm>
            <a:off x="3589665" y="4489014"/>
            <a:ext cx="2802782" cy="300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5.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게임플레이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슬라이딩 버튼 클릭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00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71475" y="3000375"/>
            <a:ext cx="2657017" cy="1466851"/>
          </a:xfrm>
          <a:prstGeom prst="rect">
            <a:avLst/>
          </a:prstGeom>
        </p:spPr>
      </p:pic>
      <p:sp>
        <p:nvSpPr>
          <p:cNvPr id="101" name=""/>
          <p:cNvSpPr txBox="1"/>
          <p:nvPr/>
        </p:nvSpPr>
        <p:spPr>
          <a:xfrm>
            <a:off x="379740" y="4479488"/>
            <a:ext cx="2512497" cy="300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6.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게임플레이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점프 버튼 클릭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102" name=""/>
          <p:cNvCxnSpPr>
            <a:stCxn id="75" idx="1"/>
            <a:endCxn id="97" idx="3"/>
          </p:cNvCxnSpPr>
          <p:nvPr/>
        </p:nvCxnSpPr>
        <p:spPr>
          <a:xfrm rot="10800000" flipV="1">
            <a:off x="6288892" y="3736180"/>
            <a:ext cx="563214" cy="3553"/>
          </a:xfrm>
          <a:prstGeom prst="straightConnector1">
            <a:avLst/>
          </a:prstGeom>
          <a:ln w="38100">
            <a:solidFill>
              <a:srgbClr val="ff0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"/>
          <p:cNvCxnSpPr>
            <a:stCxn id="97" idx="1"/>
            <a:endCxn id="100" idx="3"/>
          </p:cNvCxnSpPr>
          <p:nvPr/>
        </p:nvCxnSpPr>
        <p:spPr>
          <a:xfrm rot="10800000">
            <a:off x="3028492" y="3733800"/>
            <a:ext cx="569565" cy="5932"/>
          </a:xfrm>
          <a:prstGeom prst="straightConnector1">
            <a:avLst/>
          </a:prstGeom>
          <a:ln w="38100">
            <a:solidFill>
              <a:srgbClr val="ff0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"/>
          <p:cNvCxnSpPr/>
          <p:nvPr/>
        </p:nvCxnSpPr>
        <p:spPr>
          <a:xfrm rot="16200000" flipH="1">
            <a:off x="2433003" y="4724768"/>
            <a:ext cx="496038" cy="0"/>
          </a:xfrm>
          <a:prstGeom prst="straightConnector1">
            <a:avLst/>
          </a:prstGeom>
          <a:ln w="38100">
            <a:solidFill>
              <a:srgbClr val="ff0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"/>
          <p:cNvCxnSpPr>
            <a:stCxn id="85" idx="3"/>
            <a:endCxn id="89" idx="1"/>
          </p:cNvCxnSpPr>
          <p:nvPr/>
        </p:nvCxnSpPr>
        <p:spPr>
          <a:xfrm>
            <a:off x="3055967" y="5701144"/>
            <a:ext cx="536494" cy="2021"/>
          </a:xfrm>
          <a:prstGeom prst="straightConnector1">
            <a:avLst/>
          </a:prstGeom>
          <a:ln w="38100">
            <a:solidFill>
              <a:srgbClr val="ff0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"/>
          <p:cNvCxnSpPr>
            <a:stCxn id="89" idx="3"/>
            <a:endCxn id="94" idx="1"/>
          </p:cNvCxnSpPr>
          <p:nvPr/>
        </p:nvCxnSpPr>
        <p:spPr>
          <a:xfrm flipV="1">
            <a:off x="6275438" y="5699756"/>
            <a:ext cx="514673" cy="3409"/>
          </a:xfrm>
          <a:prstGeom prst="straightConnector1">
            <a:avLst/>
          </a:prstGeom>
          <a:ln w="38100">
            <a:solidFill>
              <a:srgbClr val="ff0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84809" y="3000375"/>
            <a:ext cx="2649856" cy="1487956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41" y="69668"/>
            <a:ext cx="13251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II.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 화면 구성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523095" y="6581001"/>
            <a:ext cx="382905" cy="27699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12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700964" y="114300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실태조사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0" y="535529"/>
            <a:ext cx="6741099" cy="33886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      구글 공룡게임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(PC)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65470" y="1291589"/>
            <a:ext cx="3571703" cy="1869885"/>
          </a:xfrm>
          <a:prstGeom prst="rect">
            <a:avLst/>
          </a:prstGeom>
          <a:ln w="3175" cap="sq">
            <a:solidFill>
              <a:srgbClr val="000000"/>
            </a:soli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605" y="1341119"/>
            <a:ext cx="3572227" cy="1807924"/>
          </a:xfrm>
          <a:prstGeom prst="rect">
            <a:avLst/>
          </a:prstGeom>
          <a:ln w="3175" cap="sq">
            <a:solidFill>
              <a:srgbClr val="000000"/>
            </a:soli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3414" y="4164950"/>
            <a:ext cx="3542396" cy="1819068"/>
          </a:xfrm>
          <a:prstGeom prst="rect">
            <a:avLst/>
          </a:prstGeom>
          <a:ln w="3175" cap="sq">
            <a:solidFill>
              <a:srgbClr val="000000"/>
            </a:soli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40767" y="4151467"/>
            <a:ext cx="3579432" cy="1849282"/>
          </a:xfrm>
          <a:prstGeom prst="rect">
            <a:avLst/>
          </a:prstGeom>
          <a:ln w="3175" cap="sq">
            <a:solidFill>
              <a:srgbClr val="000000"/>
            </a:soli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cxnSp>
        <p:nvCxnSpPr>
          <p:cNvPr id="76" name=""/>
          <p:cNvCxnSpPr>
            <a:stCxn id="73" idx="3"/>
            <a:endCxn id="72" idx="1"/>
          </p:cNvCxnSpPr>
          <p:nvPr/>
        </p:nvCxnSpPr>
        <p:spPr>
          <a:xfrm flipV="1">
            <a:off x="4221832" y="2226531"/>
            <a:ext cx="1443638" cy="18549"/>
          </a:xfrm>
          <a:prstGeom prst="straightConnector1">
            <a:avLst/>
          </a:prstGeom>
          <a:ln w="38100">
            <a:solidFill>
              <a:srgbClr val="ff0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"/>
          <p:cNvCxnSpPr/>
          <p:nvPr/>
        </p:nvCxnSpPr>
        <p:spPr>
          <a:xfrm rot="16200000" flipH="1">
            <a:off x="8619248" y="3652275"/>
            <a:ext cx="963260" cy="0"/>
          </a:xfrm>
          <a:prstGeom prst="straightConnector1">
            <a:avLst/>
          </a:prstGeom>
          <a:ln w="38100">
            <a:solidFill>
              <a:srgbClr val="ff0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"/>
          <p:cNvCxnSpPr>
            <a:stCxn id="75" idx="1"/>
            <a:endCxn id="74" idx="3"/>
          </p:cNvCxnSpPr>
          <p:nvPr/>
        </p:nvCxnSpPr>
        <p:spPr>
          <a:xfrm rot="10800000">
            <a:off x="4195810" y="5074484"/>
            <a:ext cx="1444957" cy="1624"/>
          </a:xfrm>
          <a:prstGeom prst="straightConnector1">
            <a:avLst/>
          </a:prstGeom>
          <a:ln w="38100">
            <a:solidFill>
              <a:srgbClr val="ff0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"/>
          <p:cNvSpPr txBox="1"/>
          <p:nvPr/>
        </p:nvSpPr>
        <p:spPr>
          <a:xfrm>
            <a:off x="625786" y="3171417"/>
            <a:ext cx="3390529" cy="293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타이틀페이지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Space Bar</a:t>
            </a:r>
            <a:r>
              <a:rPr lang="ko-KR" altLang="en-US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 클릭</a:t>
            </a:r>
            <a:r>
              <a:rPr lang="en-US" altLang="ko-KR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(</a:t>
            </a:r>
            <a:r>
              <a:rPr lang="ko-KR" altLang="en-US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게임시작</a:t>
            </a:r>
            <a:r>
              <a:rPr lang="en-US" altLang="ko-KR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)</a:t>
            </a:r>
            <a:endParaRPr lang="en-US" altLang="ko-KR" sz="14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5654986" y="3173322"/>
            <a:ext cx="3390529" cy="293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게임플레이</a:t>
            </a:r>
            <a:r>
              <a:rPr lang="en-US" altLang="ko-KR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(</a:t>
            </a:r>
            <a:r>
              <a:rPr lang="ko-KR" altLang="en-US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자동 달리기</a:t>
            </a:r>
            <a:r>
              <a:rPr lang="en-US" altLang="ko-KR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)</a:t>
            </a:r>
            <a:endParaRPr lang="en-US" altLang="ko-KR" sz="14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5645460" y="6021297"/>
            <a:ext cx="3390529" cy="293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3.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게임플레이</a:t>
            </a:r>
            <a:r>
              <a:rPr lang="en-US" altLang="ko-KR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(Up:</a:t>
            </a:r>
            <a:r>
              <a:rPr lang="ko-KR" altLang="en-US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 점프</a:t>
            </a:r>
            <a:r>
              <a:rPr lang="en-US" altLang="ko-KR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),(Down: </a:t>
            </a:r>
            <a:r>
              <a:rPr lang="ko-KR" altLang="en-US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숙이기</a:t>
            </a:r>
            <a:r>
              <a:rPr lang="en-US" altLang="ko-KR" sz="14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맑은 고딕"/>
              </a:rPr>
              <a:t>)</a:t>
            </a:r>
            <a:endParaRPr lang="en-US" altLang="ko-KR" sz="14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635310" y="6021296"/>
            <a:ext cx="3390529" cy="293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4.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게임오버</a:t>
            </a:r>
            <a:endParaRPr lang="en-US" altLang="ko-KR" sz="14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맑은 고딕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6"/>
          <a:srcRect l="4860" t="27580" r="65770" b="27040"/>
          <a:stretch>
            <a:fillRect/>
          </a:stretch>
        </p:blipFill>
        <p:spPr>
          <a:xfrm>
            <a:off x="8345806" y="4291042"/>
            <a:ext cx="978233" cy="799075"/>
          </a:xfrm>
          <a:prstGeom prst="rect">
            <a:avLst/>
          </a:prstGeom>
          <a:ln w="6350" cap="rnd" cmpd="sng" algn="ctr">
            <a:gradFill flip="xy" rotWithShape="1">
              <a:gsLst>
                <a:gs pos="0">
                  <a:srgbClr val="f3f3f3">
                    <a:alpha val="100000"/>
                  </a:srgbClr>
                </a:gs>
                <a:gs pos="35000">
                  <a:srgbClr val="ffffff">
                    <a:alpha val="100000"/>
                  </a:srgbClr>
                </a:gs>
                <a:gs pos="57000">
                  <a:srgbClr val="e8e8e8">
                    <a:alpha val="100000"/>
                  </a:srgbClr>
                </a:gs>
                <a:gs pos="100000">
                  <a:srgbClr val="f3f3f3">
                    <a:alpha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prstDash val="solid"/>
            <a:round/>
          </a:ln>
          <a:effectLst>
            <a:outerShdw blurRad="50000" algn="tl" rotWithShape="0">
              <a:srgbClr val="000000">
                <a:alpha val="80000"/>
              </a:srgbClr>
            </a:outerShdw>
            <a:reflection blurRad="6350" stA="52000" endA="300" endPos="18000" dist="25400" dir="5400000" sy="-100000" algn="bl" rotWithShape="0"/>
          </a:effectLst>
        </p:spPr>
      </p:pic>
      <p:cxnSp>
        <p:nvCxnSpPr>
          <p:cNvPr id="84" name=""/>
          <p:cNvCxnSpPr/>
          <p:nvPr/>
        </p:nvCxnSpPr>
        <p:spPr>
          <a:xfrm rot="5400000" flipH="1" flipV="1">
            <a:off x="7681649" y="5095873"/>
            <a:ext cx="1143000" cy="83820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40" y="69668"/>
            <a:ext cx="16966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 조사자료 분석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523095" y="6581001"/>
            <a:ext cx="382905" cy="27699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13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700964" y="114300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분석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0" y="535529"/>
            <a:ext cx="7865955" cy="338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   쿠키런 오븐브레이크                                                             구글 공룡게임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(PC)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cxnSp>
        <p:nvCxnSpPr>
          <p:cNvPr id="86" name=""/>
          <p:cNvCxnSpPr/>
          <p:nvPr/>
        </p:nvCxnSpPr>
        <p:spPr>
          <a:xfrm rot="16200000" flipH="1">
            <a:off x="2091167" y="3686177"/>
            <a:ext cx="572366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"/>
          <p:cNvSpPr txBox="1"/>
          <p:nvPr/>
        </p:nvSpPr>
        <p:spPr>
          <a:xfrm>
            <a:off x="404548" y="1095373"/>
            <a:ext cx="4548452" cy="51796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3300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짧은 플레이 시간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게임 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1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회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: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1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분 미만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단순한 조작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점프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슬라이딩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다양한 콘텐츠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캐릭터 종류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,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캐릭터 자세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장애물 종류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,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출현 방식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맵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,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배경 종류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지형 종류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젤리 종류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lvl="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시나리오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쿠키가 오븐에서 탈출 후 도망감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lvl="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BGM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효과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배경음악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효과음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: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아이템 획득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,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모션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lvl="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성취감 부여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실시간 점수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259000" lvl="0" indent="-259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 승부욕 자극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1173400" lvl="2" indent="-259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 최종 점수 저장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사용자 간의 랭크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(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순위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)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</a:rPr>
              <a:t>	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30"/>
              </a:spcAft>
              <a:buNone/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5319447" y="1085849"/>
            <a:ext cx="4586553" cy="3255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3000" indent="-333000">
              <a:buAutoNum type="arabicPeriod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접근성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단순한 조작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1191900" lvl="2" indent="-277500">
              <a:buAutoNum type="arabicParenR"/>
              <a:defRPr/>
            </a:pP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Up: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점프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1191900" lvl="2" indent="-277500">
              <a:buAutoNum type="arabicParenR"/>
              <a:defRPr/>
            </a:pP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Down: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숙이기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공룡 테마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1247400" lvl="2" indent="-333000"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공룡 자세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1247400" lvl="2" indent="-333000"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장애물 종류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lvl="0" indent="-333000">
              <a:buAutoNum type="arabicPeriod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캐릭터 제작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1247400" lvl="2" indent="-333000"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도트 그래픽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lvl="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성취감 부여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1247400" lvl="2" indent="-333000">
              <a:spcBef>
                <a:spcPts val="0"/>
              </a:spcBef>
              <a:spcAft>
                <a:spcPts val="30"/>
              </a:spcAft>
              <a:buAutoNum type="arabicParenR"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실시간 기록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1828800" lvl="4" indent="0">
              <a:spcBef>
                <a:spcPts val="0"/>
              </a:spcBef>
              <a:spcAft>
                <a:spcPts val="30"/>
              </a:spcAft>
              <a:buNone/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0" lvl="0" indent="0">
              <a:spcBef>
                <a:spcPts val="0"/>
              </a:spcBef>
              <a:spcAft>
                <a:spcPts val="30"/>
              </a:spcAft>
              <a:buNone/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lvl="0" indent="-333000">
              <a:buAutoNum type="arabicPeriod"/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>
            <a:off x="2280035" y="1759719"/>
            <a:ext cx="5262802" cy="61575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76200" dir="18900000" sy="25000" kx="-1500000" algn="bl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75940" y="69668"/>
            <a:ext cx="3461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 중점개발내용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520193" y="6581001"/>
            <a:ext cx="385807" cy="27699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14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7700964" y="114300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중점개발내용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93" name=""/>
          <p:cNvSpPr/>
          <p:nvPr/>
        </p:nvSpPr>
        <p:spPr>
          <a:xfrm>
            <a:off x="2398567" y="647508"/>
            <a:ext cx="2289847" cy="596515"/>
          </a:xfrm>
          <a:prstGeom prst="rect">
            <a:avLst/>
          </a:prstGeom>
          <a:solidFill>
            <a:srgbClr val="d1d1f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95" name=""/>
          <p:cNvSpPr/>
          <p:nvPr/>
        </p:nvSpPr>
        <p:spPr>
          <a:xfrm>
            <a:off x="5187178" y="636249"/>
            <a:ext cx="2289847" cy="596515"/>
          </a:xfrm>
          <a:prstGeom prst="rect">
            <a:avLst/>
          </a:prstGeom>
          <a:solidFill>
            <a:srgbClr val="ffe0c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" name=""/>
          <p:cNvSpPr txBox="1"/>
          <p:nvPr/>
        </p:nvSpPr>
        <p:spPr>
          <a:xfrm>
            <a:off x="2551928" y="772582"/>
            <a:ext cx="2006736" cy="3588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하이퍼 캐주얼 게임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5784810" y="743526"/>
            <a:ext cx="1159203" cy="35898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공룡 테마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4738160" y="705232"/>
            <a:ext cx="429679" cy="492531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en-US" altLang="ko-KR" sz="27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+</a:t>
            </a:r>
            <a:endParaRPr lang="en-US" altLang="ko-KR" sz="27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02" name=""/>
          <p:cNvSpPr txBox="1"/>
          <p:nvPr/>
        </p:nvSpPr>
        <p:spPr>
          <a:xfrm>
            <a:off x="581890" y="1803015"/>
            <a:ext cx="252500" cy="36678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endParaRPr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07" name=""/>
          <p:cNvSpPr/>
          <p:nvPr/>
        </p:nvSpPr>
        <p:spPr>
          <a:xfrm>
            <a:off x="2288116" y="2681817"/>
            <a:ext cx="5262802" cy="61575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76200" dir="18900000" sy="25000" kx="-1500000" algn="bl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" name=""/>
          <p:cNvSpPr/>
          <p:nvPr/>
        </p:nvSpPr>
        <p:spPr>
          <a:xfrm>
            <a:off x="2307455" y="3592753"/>
            <a:ext cx="5262802" cy="61575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76200" dir="18900000" sy="25000" kx="-1500000" algn="bl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" name=""/>
          <p:cNvSpPr/>
          <p:nvPr/>
        </p:nvSpPr>
        <p:spPr>
          <a:xfrm>
            <a:off x="2278494" y="4490604"/>
            <a:ext cx="5262802" cy="61575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76200" dir="18900000" sy="25000" kx="-1500000" algn="bl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" name=""/>
          <p:cNvSpPr/>
          <p:nvPr/>
        </p:nvSpPr>
        <p:spPr>
          <a:xfrm>
            <a:off x="2278496" y="5356514"/>
            <a:ext cx="5262802" cy="615757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76200" dir="18900000" sy="25000" kx="-1500000" algn="bl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4" name=""/>
          <p:cNvSpPr txBox="1"/>
          <p:nvPr/>
        </p:nvSpPr>
        <p:spPr>
          <a:xfrm>
            <a:off x="2417111" y="1852274"/>
            <a:ext cx="5029513" cy="43185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3300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짧은 플레이 시간 </a:t>
            </a:r>
            <a: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:</a:t>
            </a: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</a:t>
            </a: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게임 </a:t>
            </a:r>
            <a: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1</a:t>
            </a: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회</a:t>
            </a:r>
            <a: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:</a:t>
            </a: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</a:t>
            </a:r>
            <a: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1</a:t>
            </a: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분 미만</a:t>
            </a:r>
            <a:endParaRPr lang="ko-KR" altLang="en-US" sz="20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endParaRPr lang="ko-KR" altLang="en-US" sz="20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endParaRPr lang="ko-KR" altLang="en-US" sz="20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indent="-333000">
              <a:buAutoNum type="arabicPeriod"/>
              <a:defRPr/>
            </a:pP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단순한 조작 </a:t>
            </a:r>
            <a: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:</a:t>
            </a: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Up:(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점프</a:t>
            </a:r>
            <a:r>
              <a:rPr lang="en-US" altLang="ko-KR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),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 </a:t>
            </a:r>
            <a:r>
              <a:rPr lang="en-US" altLang="ko-KR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Down(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숙이기</a:t>
            </a:r>
            <a:r>
              <a:rPr lang="en-US" altLang="ko-KR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)</a:t>
            </a:r>
            <a:endParaRPr lang="en-US" altLang="ko-KR" sz="19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indent="-333000">
              <a:buAutoNum type="arabicPeriod"/>
              <a:defRPr/>
            </a:pPr>
            <a:endParaRPr lang="en-US" altLang="ko-KR" sz="20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endParaRPr lang="ko-KR" altLang="en-US" sz="20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도트 그래픽 </a:t>
            </a:r>
            <a: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:</a:t>
            </a: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캐릭터</a:t>
            </a:r>
            <a:r>
              <a:rPr lang="en-US" altLang="ko-KR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,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장애물</a:t>
            </a:r>
            <a:r>
              <a:rPr lang="en-US" altLang="ko-KR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,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맵</a:t>
            </a:r>
            <a:r>
              <a:rPr lang="en-US" altLang="ko-KR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,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젤리</a:t>
            </a:r>
            <a:endParaRPr lang="ko-KR" altLang="en-US" sz="19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endParaRPr lang="ko-KR" altLang="en-US" sz="19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lvl="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endParaRPr lang="ko-KR" altLang="en-US" sz="19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lvl="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BGM</a:t>
            </a: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 효과음</a:t>
            </a:r>
            <a: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: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캐릭터 동작</a:t>
            </a:r>
            <a:r>
              <a:rPr lang="en-US" altLang="ko-KR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,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아이템</a:t>
            </a:r>
            <a:endParaRPr lang="ko-KR" altLang="en-US" sz="19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333000" lvl="0" indent="-333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endParaRPr lang="ko-KR" altLang="en-US" sz="19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1828800" lvl="4" indent="0">
              <a:spcBef>
                <a:spcPts val="0"/>
              </a:spcBef>
              <a:spcAft>
                <a:spcPts val="30"/>
              </a:spcAft>
              <a:buNone/>
              <a:defRPr/>
            </a:pPr>
            <a:endParaRPr lang="ko-KR" altLang="en-US" sz="19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 marL="259000" lvl="0" indent="-259000">
              <a:spcBef>
                <a:spcPts val="0"/>
              </a:spcBef>
              <a:spcAft>
                <a:spcPts val="30"/>
              </a:spcAft>
              <a:buAutoNum type="arabicPeriod"/>
              <a:defRPr/>
            </a:pP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  승부욕 자극 </a:t>
            </a:r>
            <a: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:</a:t>
            </a:r>
            <a:r>
              <a:rPr lang="ko-KR" altLang="en-US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랭크</a:t>
            </a:r>
            <a:r>
              <a:rPr lang="en-US" altLang="ko-KR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(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순위</a:t>
            </a:r>
            <a:r>
              <a:rPr lang="en-US" altLang="ko-KR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)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</a:t>
            </a:r>
            <a:r>
              <a:rPr lang="ko-KR" altLang="en-US" sz="19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</a:rPr>
              <a:t>	</a:t>
            </a:r>
            <a:endParaRPr lang="ko-KR" altLang="en-US" sz="19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30"/>
              </a:spcAft>
              <a:buNone/>
              <a:defRPr/>
            </a:pPr>
            <a:endParaRPr lang="ko-KR" altLang="en-US" sz="19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7723" y="3668578"/>
            <a:ext cx="1723317" cy="20921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II. </a:t>
            </a:r>
            <a:r>
              <a:rPr lang="ko-KR" altLang="en-US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마인드 맵</a:t>
            </a:r>
            <a:b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1.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마인드 맵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endParaRPr lang="en-US" altLang="ko-KR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33" y="1021263"/>
            <a:ext cx="2066507" cy="367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달려라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 고대파충류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endParaRPr lang="en-US" altLang="ko-KR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aeef"/>
              </a:solidFill>
              <a:latin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624060" y="6373967"/>
            <a:ext cx="382905" cy="263053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16</a:t>
            </a:fld>
            <a:endParaRPr lang="en-US" altLang="en-US">
              <a:latin typeface="맑은 고딕"/>
              <a:ea typeface="맑은 고딕"/>
            </a:endParaRPr>
          </a:p>
        </p:txBody>
      </p:sp>
      <p:sp useBgFill="1">
        <p:nvSpPr>
          <p:cNvPr id="6" name="TextBox 5"/>
          <p:cNvSpPr txBox="1"/>
          <p:nvPr/>
        </p:nvSpPr>
        <p:spPr>
          <a:xfrm>
            <a:off x="539533" y="680422"/>
            <a:ext cx="2476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생존을 위한 런</a:t>
            </a: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!(RUN)</a:t>
            </a:r>
            <a:endParaRPr lang="en-US" altLang="ko-KR" sz="20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47" y="69668"/>
            <a:ext cx="12108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마인드맵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7700963" y="85725"/>
            <a:ext cx="1811113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마인드맵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2"/>
          <a:srcRect t="11290" r="8840" b="19920"/>
          <a:stretch>
            <a:fillRect/>
          </a:stretch>
        </p:blipFill>
        <p:spPr>
          <a:xfrm>
            <a:off x="177993" y="1508043"/>
            <a:ext cx="9550014" cy="3947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89080" y="3650435"/>
            <a:ext cx="1875717" cy="24636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III. </a:t>
            </a:r>
            <a:r>
              <a:rPr lang="ko-KR" altLang="en-US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요구사항</a:t>
            </a:r>
            <a:b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1.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요구사항 정의서</a:t>
            </a:r>
            <a:b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endParaRPr lang="en-US" altLang="ko-KR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0890" y="1003120"/>
            <a:ext cx="2066507" cy="367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달려라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 고대파충류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endParaRPr lang="en-US" altLang="ko-KR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aeef"/>
              </a:solidFill>
              <a:latin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523095" y="6373967"/>
            <a:ext cx="382905" cy="263053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18</a:t>
            </a:fld>
            <a:endParaRPr lang="en-US" altLang="en-US">
              <a:latin typeface="맑은 고딕"/>
              <a:ea typeface="맑은 고딕"/>
            </a:endParaRPr>
          </a:p>
        </p:txBody>
      </p:sp>
      <p:sp useBgFill="1">
        <p:nvSpPr>
          <p:cNvPr id="6" name="TextBox 5"/>
          <p:cNvSpPr txBox="1"/>
          <p:nvPr/>
        </p:nvSpPr>
        <p:spPr>
          <a:xfrm>
            <a:off x="330890" y="662279"/>
            <a:ext cx="2476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생존을 위한 런</a:t>
            </a: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!(RUN)</a:t>
            </a:r>
            <a:endParaRPr lang="en-US" altLang="ko-KR" sz="20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3" name=""/>
          <p:cNvSpPr txBox="1"/>
          <p:nvPr/>
        </p:nvSpPr>
        <p:spPr>
          <a:xfrm>
            <a:off x="7648575" y="114300"/>
            <a:ext cx="1971677" cy="363856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요구사항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75946" y="69668"/>
            <a:ext cx="17633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요구사항 정의서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-1" y="450724"/>
          <a:ext cx="9911714" cy="6420273"/>
        </p:xfrm>
        <a:graphic>
          <a:graphicData uri="http://schemas.openxmlformats.org/drawingml/2006/table">
            <a:tbl>
              <a:tblPr firstRow="1" bandRow="1">
                <a:tableStyleId>{BDF0A0EA-C916-463C-A3AD-4CCFBD9124EA}</a:tableStyleId>
              </a:tblPr>
              <a:tblGrid>
                <a:gridCol w="1289050"/>
                <a:gridCol w="1527175"/>
                <a:gridCol w="1851024"/>
                <a:gridCol w="3554730"/>
                <a:gridCol w="878205"/>
                <a:gridCol w="811530"/>
              </a:tblGrid>
              <a:tr h="29568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이름</a:t>
                      </a:r>
                      <a:endParaRPr lang="ko-KR" altLang="en-US" sz="1300"/>
                    </a:p>
                  </a:txBody>
                  <a:tcPr marL="91440" marR="9144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유형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전제조건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내용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우선순위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중요도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64560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게임타이틀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게임소개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Intro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화면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사용자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PC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게임아이콘을 클릭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첫 시작화면 중앙의 '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click to start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'버튼 클릭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- 로그인 화면으로 이동   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하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142146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로그인 화면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로그인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프로그램 실행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ID, PW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입력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로그인 버튼 클릭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회원일 경우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-&gt;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로그인 성공 메시지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-&gt;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로비로 이동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비회원일 경우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-&gt;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로그인 불가 메시지 출력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회원가입 버튼 클릭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-&gt;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회원가입 페이지로 이동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상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58724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고딕"/>
                          <a:ea typeface="나눔고딕"/>
                        </a:rPr>
                        <a:t>회원가입 팝업 </a:t>
                      </a:r>
                      <a:endParaRPr lang="ko-KR" altLang="en-US" sz="12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고딕"/>
                          <a:ea typeface="나눔고딕"/>
                        </a:rPr>
                        <a:t>회원가입</a:t>
                      </a:r>
                      <a:endParaRPr lang="ko-KR" altLang="en-US" sz="12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고딕"/>
                          <a:ea typeface="나눔고딕"/>
                        </a:rPr>
                        <a:t>비회원  </a:t>
                      </a:r>
                      <a:endParaRPr lang="ko-KR" altLang="en-US" sz="12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입력사항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필수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ID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영문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숫자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영문 + 숫자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중복 확인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pw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영문 + 숫자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(pw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재확인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name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한글 or 영문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birth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연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월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일 (표기예시 :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930514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 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전화번호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숫자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자리 - 3자리 or 4자리 - 4자리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중복 확인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) 완료 버튼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클릭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모든 정보를 입력하였고 유효성 검사 문제 없을 경우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회원가입 버튼 활성화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회원가입 버튼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클릭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회원정보 저장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-&gt;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회원가입 화면 닫힘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-&gt;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로그인 화면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200">
                          <a:latin typeface="나눔고딕"/>
                          <a:ea typeface="나눔고딕"/>
                        </a:rPr>
                        <a:t>1</a:t>
                      </a:r>
                      <a:endParaRPr lang="en-US" altLang="ko-KR" sz="12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>
                          <a:latin typeface="나눔고딕"/>
                          <a:ea typeface="나눔고딕"/>
                        </a:rPr>
                        <a:t>상</a:t>
                      </a:r>
                      <a:endParaRPr lang="ko-KR" altLang="en-US" sz="12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145727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캐릭터 배정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캐릭터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회원가입 후 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최초 로그인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1) 최초 로그인일 경우에만 실행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- 로비 전에 캐릭터 배정 화면 출력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공룡알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클릭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캐릭터 랜덤  배정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-&gt;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로비로 이동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중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3" name=""/>
          <p:cNvSpPr txBox="1"/>
          <p:nvPr/>
        </p:nvSpPr>
        <p:spPr>
          <a:xfrm>
            <a:off x="7648575" y="114300"/>
            <a:ext cx="1971677" cy="363856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요구사항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75946" y="69668"/>
            <a:ext cx="18014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요구사항 정의서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-1" y="450725"/>
          <a:ext cx="9911714" cy="6408531"/>
        </p:xfrm>
        <a:graphic>
          <a:graphicData uri="http://schemas.openxmlformats.org/drawingml/2006/table">
            <a:tbl>
              <a:tblPr firstRow="1" bandRow="1">
                <a:tableStyleId>{BDF0A0EA-C916-463C-A3AD-4CCFBD9124EA}</a:tableStyleId>
              </a:tblPr>
              <a:tblGrid>
                <a:gridCol w="1289050"/>
                <a:gridCol w="1527175"/>
                <a:gridCol w="1851024"/>
                <a:gridCol w="3554730"/>
                <a:gridCol w="878205"/>
                <a:gridCol w="811530"/>
              </a:tblGrid>
              <a:tr h="29020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이름</a:t>
                      </a:r>
                      <a:endParaRPr lang="ko-KR" altLang="en-US" sz="1300"/>
                    </a:p>
                  </a:txBody>
                  <a:tcPr marL="91440" marR="9144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유형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전제조건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내용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우선순위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중요도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89564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로비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로비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로그인 성공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화면구성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랭크 표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순위 표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사용자 랭크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젤리순으로 랭크를 매김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*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가장 많은 젤리를 획득한 사용자부터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번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내 캐릭터 이미지 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캐릭터 정지 이미지가 보임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로그아웃 버튼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클릭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로그아웃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-&gt;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로그인 화면으로 이동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4)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게임시작 버튼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클릭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게임시작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5)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채팅</a:t>
                      </a:r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200" b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네트워크</a:t>
                      </a:r>
                      <a:r>
                        <a:rPr lang="en-US" altLang="ko-KR" sz="1200" b="1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200" b="1">
                        <a:solidFill>
                          <a:srgbClr val="ff0000"/>
                        </a:solidFill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접속자끼리 단체 채팅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귓속말 채팅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실시간 접속자 확인 가능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6)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게임방법 버튼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게임방법 화면 팝업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상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22142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게임방법 화면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게임소개 및 설명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로비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캐릭터 종류 및 이미지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게임 키 조작 안내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스크린샷 첨부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게임 시나리오 안내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화산 폭발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-&gt;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젤리를 획득하여 젤리섬으로 탈출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4)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젤리 종류 안내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아이템 효과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이미지 안내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하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"/>
          <p:cNvSpPr/>
          <p:nvPr/>
        </p:nvSpPr>
        <p:spPr>
          <a:xfrm>
            <a:off x="5567362" y="4367895"/>
            <a:ext cx="1752600" cy="22669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" name=""/>
          <p:cNvSpPr/>
          <p:nvPr/>
        </p:nvSpPr>
        <p:spPr>
          <a:xfrm>
            <a:off x="3567112" y="4377419"/>
            <a:ext cx="1752600" cy="22669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2" name=""/>
          <p:cNvSpPr/>
          <p:nvPr/>
        </p:nvSpPr>
        <p:spPr>
          <a:xfrm>
            <a:off x="1585912" y="4367894"/>
            <a:ext cx="1752600" cy="22669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" name=""/>
          <p:cNvSpPr/>
          <p:nvPr/>
        </p:nvSpPr>
        <p:spPr>
          <a:xfrm>
            <a:off x="7548561" y="1796144"/>
            <a:ext cx="1752600" cy="22669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" name=""/>
          <p:cNvSpPr/>
          <p:nvPr/>
        </p:nvSpPr>
        <p:spPr>
          <a:xfrm>
            <a:off x="5576888" y="1824717"/>
            <a:ext cx="1752600" cy="22669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" name=""/>
          <p:cNvSpPr/>
          <p:nvPr/>
        </p:nvSpPr>
        <p:spPr>
          <a:xfrm>
            <a:off x="3586162" y="1834244"/>
            <a:ext cx="1752600" cy="22669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" name=""/>
          <p:cNvSpPr/>
          <p:nvPr/>
        </p:nvSpPr>
        <p:spPr>
          <a:xfrm>
            <a:off x="1604962" y="1824719"/>
            <a:ext cx="1752600" cy="22669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2">
            <a:schemeClr val="accent1"/>
          </a:effectRef>
          <a:fontRef idx="minor">
            <a:schemeClr val="dk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9" name="평행 사변형 8"/>
          <p:cNvSpPr/>
          <p:nvPr/>
        </p:nvSpPr>
        <p:spPr>
          <a:xfrm flipH="1">
            <a:off x="1025494" y="667324"/>
            <a:ext cx="376586" cy="550564"/>
          </a:xfrm>
          <a:prstGeom prst="parallelogram">
            <a:avLst>
              <a:gd name="adj" fmla="val 735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평행 사변형 9"/>
          <p:cNvSpPr/>
          <p:nvPr/>
        </p:nvSpPr>
        <p:spPr>
          <a:xfrm flipH="1">
            <a:off x="743639" y="-4081"/>
            <a:ext cx="376586" cy="550564"/>
          </a:xfrm>
          <a:prstGeom prst="parallelogram">
            <a:avLst>
              <a:gd name="adj" fmla="val 7353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 flipH="1">
            <a:off x="931932" y="1030980"/>
            <a:ext cx="376586" cy="550564"/>
          </a:xfrm>
          <a:prstGeom prst="parallelogram">
            <a:avLst>
              <a:gd name="adj" fmla="val 7353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 flipH="1">
            <a:off x="702897" y="50424"/>
            <a:ext cx="126630" cy="185131"/>
          </a:xfrm>
          <a:prstGeom prst="parallelogram">
            <a:avLst>
              <a:gd name="adj" fmla="val 735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평행 사변형 12"/>
          <p:cNvSpPr/>
          <p:nvPr/>
        </p:nvSpPr>
        <p:spPr>
          <a:xfrm flipH="1">
            <a:off x="0" y="-4081"/>
            <a:ext cx="691886" cy="1011529"/>
          </a:xfrm>
          <a:prstGeom prst="parallelogram">
            <a:avLst>
              <a:gd name="adj" fmla="val 7353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 flipH="1">
            <a:off x="526166" y="1032756"/>
            <a:ext cx="126630" cy="185131"/>
          </a:xfrm>
          <a:prstGeom prst="parallelogram">
            <a:avLst>
              <a:gd name="adj" fmla="val 7353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평행 사변형 14"/>
          <p:cNvSpPr/>
          <p:nvPr/>
        </p:nvSpPr>
        <p:spPr>
          <a:xfrm flipH="1">
            <a:off x="1245202" y="749811"/>
            <a:ext cx="126630" cy="185131"/>
          </a:xfrm>
          <a:prstGeom prst="parallelogram">
            <a:avLst>
              <a:gd name="adj" fmla="val 7353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평행 사변형 15"/>
          <p:cNvSpPr/>
          <p:nvPr/>
        </p:nvSpPr>
        <p:spPr>
          <a:xfrm flipH="1">
            <a:off x="608751" y="749811"/>
            <a:ext cx="126630" cy="185131"/>
          </a:xfrm>
          <a:prstGeom prst="parallelogram">
            <a:avLst>
              <a:gd name="adj" fmla="val 7353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822918" y="1853937"/>
            <a:ext cx="1322418" cy="214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I. </a:t>
            </a: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개요</a:t>
            </a:r>
            <a:b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1.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배경 및 동기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2.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벤치마킹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3.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실태조사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4.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분석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5.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중점개발내용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25295" y="1844411"/>
            <a:ext cx="1522979" cy="150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II. </a:t>
            </a: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마인드 맵</a:t>
            </a:r>
            <a:b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1.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마인드 맵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55107" y="1863462"/>
            <a:ext cx="1656282" cy="118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III. </a:t>
            </a: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요구사항</a:t>
            </a:r>
            <a:b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1.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요구사항 정의서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55075" y="1825361"/>
            <a:ext cx="1668562" cy="2144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IV. </a:t>
            </a: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개발</a:t>
            </a:r>
            <a:endParaRPr lang="ko-KR" altLang="en-US" sz="20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1.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개발정보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개발툴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2.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역할분담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3.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시간계획서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스케줄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1677649" y="1071802"/>
            <a:ext cx="2414925" cy="56459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ko-KR" altLang="en-US" sz="31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목차</a:t>
            </a:r>
            <a:endParaRPr lang="ko-KR" altLang="en-US" sz="31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aeef"/>
              </a:solidFill>
              <a:latin typeface="맑은 고딕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1645972" y="771111"/>
            <a:ext cx="2064968" cy="367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달려라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 고대파충류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endParaRPr lang="en-US" altLang="ko-KR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aeef"/>
              </a:solidFill>
              <a:latin typeface="맑은 고딕"/>
            </a:endParaRPr>
          </a:p>
        </p:txBody>
      </p:sp>
      <p:sp useBgFill="1">
        <p:nvSpPr>
          <p:cNvPr id="23" name="TextBox 5"/>
          <p:cNvSpPr txBox="1"/>
          <p:nvPr/>
        </p:nvSpPr>
        <p:spPr>
          <a:xfrm>
            <a:off x="1501654" y="382164"/>
            <a:ext cx="2475986" cy="387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생존을 위한 런</a:t>
            </a: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!(RUN)</a:t>
            </a:r>
            <a:endParaRPr lang="en-US" altLang="ko-KR" sz="20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4" name="TextBox 18"/>
          <p:cNvSpPr txBox="1"/>
          <p:nvPr/>
        </p:nvSpPr>
        <p:spPr>
          <a:xfrm>
            <a:off x="1651343" y="4388818"/>
            <a:ext cx="1815756" cy="1819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V. </a:t>
            </a: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z="20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1.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유스케이스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2.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클래스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3.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데이터베이스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3684939" y="4390546"/>
            <a:ext cx="1525235" cy="1179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VI. </a:t>
            </a: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. 1.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시연화면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메뉴얼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5673487" y="4371495"/>
            <a:ext cx="1639534" cy="1179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VII. </a:t>
            </a: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자료출처</a:t>
            </a:r>
            <a:br>
              <a:rPr lang="en-US" altLang="ko-KR"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1.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자료출처 목록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3" name=""/>
          <p:cNvSpPr txBox="1"/>
          <p:nvPr/>
        </p:nvSpPr>
        <p:spPr>
          <a:xfrm>
            <a:off x="7648575" y="114300"/>
            <a:ext cx="1971677" cy="363856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요구사항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75946" y="69668"/>
            <a:ext cx="18395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III.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요구사항 정의서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-1" y="450725"/>
          <a:ext cx="9906001" cy="6407272"/>
        </p:xfrm>
        <a:graphic>
          <a:graphicData uri="http://schemas.openxmlformats.org/drawingml/2006/table">
            <a:tbl>
              <a:tblPr firstRow="1" bandRow="1">
                <a:tableStyleId>{BDF0A0EA-C916-463C-A3AD-4CCFBD9124EA}</a:tableStyleId>
              </a:tblPr>
              <a:tblGrid>
                <a:gridCol w="1289050"/>
                <a:gridCol w="1527175"/>
                <a:gridCol w="1851024"/>
                <a:gridCol w="3554730"/>
                <a:gridCol w="878205"/>
                <a:gridCol w="805817"/>
              </a:tblGrid>
              <a:tr h="29378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이름</a:t>
                      </a:r>
                      <a:endParaRPr lang="ko-KR" altLang="en-US" sz="1300"/>
                    </a:p>
                  </a:txBody>
                  <a:tcPr marL="91440" marR="9144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유형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전제조건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내용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우선순위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중요도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1132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게임시간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게임플레이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인게임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게임시작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1) HP bar(캐릭터 체력)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         -남은 시간을 의미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) 게임시작과 동시에 일정 시간 단위로 HP가 감소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) 장애물 충돌 시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HP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추가 감소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  <a:cs typeface="+mn-cs"/>
                        </a:rPr>
                        <a:t>4</a:t>
                      </a: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) HP bar 소진 시 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        - 게임 진행도에 상관없이 게임 종료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상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139331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배경화면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 배경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인게임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게임시작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배경화면 종류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사계절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- 석기시대 컨셉의 배경화면 랜덤 배정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게임 시작과 동시에 배경화면 좌측으로 이동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달리기 시각 효과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상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130344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조작 키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캐릭터조작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인게임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게임시작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1) 점프  - 방향키(UP)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2) 2단 점프 - 방향키(UP)x2     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) 슬라이딩 - 방향키(DOWN)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상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130344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맵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 맵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지형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인게임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게임시작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1) 지형 종류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풀밭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흙바닥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지형 이동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 시작과 동시에 배경과 함께 좌측으로 이동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상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sp>
        <p:nvSpPr>
          <p:cNvPr id="3" name=""/>
          <p:cNvSpPr txBox="1"/>
          <p:nvPr/>
        </p:nvSpPr>
        <p:spPr>
          <a:xfrm>
            <a:off x="7648575" y="114300"/>
            <a:ext cx="1971677" cy="363856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요구사항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75946" y="69668"/>
            <a:ext cx="189669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IV.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요구사항 정의서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-1" y="450726"/>
          <a:ext cx="9911714" cy="6407273"/>
        </p:xfrm>
        <a:graphic>
          <a:graphicData uri="http://schemas.openxmlformats.org/drawingml/2006/table">
            <a:tbl>
              <a:tblPr firstRow="1" bandRow="1">
                <a:tableStyleId>{BDF0A0EA-C916-463C-A3AD-4CCFBD9124EA}</a:tableStyleId>
              </a:tblPr>
              <a:tblGrid>
                <a:gridCol w="1289050"/>
                <a:gridCol w="1527175"/>
                <a:gridCol w="1851024"/>
                <a:gridCol w="3554730"/>
                <a:gridCol w="878205"/>
                <a:gridCol w="811530"/>
              </a:tblGrid>
              <a:tr h="29700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이름</a:t>
                      </a:r>
                      <a:endParaRPr lang="ko-KR" altLang="en-US" sz="1300"/>
                    </a:p>
                  </a:txBody>
                  <a:tcPr marL="91440" marR="9144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유형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전제조건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내용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우선순위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중요도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05843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장애물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게임플레이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인게임</a:t>
                      </a:r>
                      <a:b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</a:br>
                      <a:r>
                        <a:rPr lang="en-US" altLang="ko-KR" sz="1100">
                          <a:latin typeface="나눔고딕"/>
                          <a:ea typeface="나눔고딕"/>
                          <a:cs typeface="+mn-cs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게임시작</a:t>
                      </a:r>
                      <a:r>
                        <a:rPr lang="en-US" altLang="ko-KR" sz="1100">
                          <a:latin typeface="나눔고딕"/>
                          <a:ea typeface="나눔고딕"/>
                          <a:cs typeface="+mn-cs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1) 장애물 위치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    - 땅, 공중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2) 장애물 이동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     1) 장매물마다  다른 속도로 왼쪽으로 이동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  <a:cs typeface="+mn-cs"/>
                        </a:rPr>
                        <a:t>2</a:t>
                      </a: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) 시작 후 </a:t>
                      </a:r>
                      <a:r>
                        <a:rPr lang="en-US" altLang="ko-KR" sz="1100">
                          <a:latin typeface="나눔고딕"/>
                          <a:ea typeface="나눔고딕"/>
                          <a:cs typeface="+mn-cs"/>
                        </a:rPr>
                        <a:t>3</a:t>
                      </a: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초 동안 장애물 없음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3) 출현하는 장애물 종류</a:t>
                      </a:r>
                      <a:r>
                        <a:rPr lang="en-US" altLang="ko-KR" sz="1100">
                          <a:latin typeface="나눔고딕"/>
                          <a:ea typeface="나눔고딕"/>
                          <a:cs typeface="+mn-cs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 순서는 랜덤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  <a:cs typeface="+mn-cs"/>
                        </a:rPr>
                        <a:t>4)</a:t>
                      </a: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 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장애물 종류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독가스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용암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불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쓰레기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  <a:cs typeface="+mn-cs"/>
                        </a:rPr>
                        <a:t>1</a:t>
                      </a:r>
                      <a:endParaRPr lang="en-US" altLang="ko-KR" sz="1100"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  <a:cs typeface="+mn-cs"/>
                        </a:rPr>
                        <a:t>중</a:t>
                      </a:r>
                      <a:endParaRPr lang="ko-KR" altLang="en-US" sz="1100">
                        <a:latin typeface="나눔고딕"/>
                        <a:ea typeface="나눔고딕"/>
                        <a:cs typeface="+mn-c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142218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아이템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아이템 종류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효과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인게임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게임시작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아이템 모양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젤리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아이템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젤리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효과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노랑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랭킹에 반영되는 점수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핑크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체력 회복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초록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초 동안 무적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블랙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초 동안 블랙아웃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상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62964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캐릭터 자세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캐릭터 이미지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로그인 성공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1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캐릭터 배정 받을 때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캐릭터 정지 이미지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2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로비 화면에서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캐릭터 정지 이미지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3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인게임  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달리기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다리 교차 이미지 2개  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점프 : 점프  이미지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슬라이드 : 슬라이딩 이미지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장애물 충돌 : 캐릭터만 깜빡임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게임오버 : 쓰러지는 이미지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이단점프: 점프 이미지 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점프 후 하강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하강 이미지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상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3" name=""/>
          <p:cNvSpPr txBox="1"/>
          <p:nvPr/>
        </p:nvSpPr>
        <p:spPr>
          <a:xfrm>
            <a:off x="7648575" y="114300"/>
            <a:ext cx="1971677" cy="363856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요구사항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75945" y="69668"/>
            <a:ext cx="18585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V.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요구사항 정의서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aphicFrame>
        <p:nvGraphicFramePr>
          <p:cNvPr id="6" name=""/>
          <p:cNvGraphicFramePr>
            <a:graphicFrameLocks noGrp="1"/>
          </p:cNvGraphicFramePr>
          <p:nvPr/>
        </p:nvGraphicFramePr>
        <p:xfrm>
          <a:off x="-1" y="450725"/>
          <a:ext cx="9906001" cy="6395496"/>
        </p:xfrm>
        <a:graphic>
          <a:graphicData uri="http://schemas.openxmlformats.org/drawingml/2006/table">
            <a:tbl>
              <a:tblPr firstRow="1" bandRow="1">
                <a:tableStyleId>{BDF0A0EA-C916-463C-A3AD-4CCFBD9124EA}</a:tableStyleId>
              </a:tblPr>
              <a:tblGrid>
                <a:gridCol w="1289050"/>
                <a:gridCol w="1527175"/>
                <a:gridCol w="1851024"/>
                <a:gridCol w="3554730"/>
                <a:gridCol w="878205"/>
                <a:gridCol w="805817"/>
              </a:tblGrid>
              <a:tr h="25203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이름</a:t>
                      </a:r>
                      <a:endParaRPr lang="ko-KR" altLang="en-US" sz="1300"/>
                    </a:p>
                  </a:txBody>
                  <a:tcPr marL="91440" marR="9144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유형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전제조건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내용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우선순위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/>
                        <a:t>중요도</a:t>
                      </a:r>
                      <a:endParaRPr lang="ko-KR" altLang="en-US" sz="1300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236374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점수확인 화면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게임결과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게임오버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게임종료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1)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게임오버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종료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게임화면이 닫히면서 점수확인 화면 출력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화면구성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획득한 젤리 총 개수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*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젤리 개수가 게임 점수입니다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.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확인 버튼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확인 버튼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클릭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점수확인 화면 닫기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-&gt;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로비로 이동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중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74029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BGM</a:t>
                      </a:r>
                      <a:br>
                        <a:rPr lang="ko-KR" altLang="en-US" sz="1100">
                          <a:latin typeface="나눔고딕"/>
                          <a:ea typeface="나눔고딕"/>
                        </a:rPr>
                      </a:b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효과음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사운드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프로그램 실행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1) 타이틀페이지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-3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초간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intro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2)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버튼 클릭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마우스 클릭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캐릭터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점프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,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숙이기 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4)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아이템 효과음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블랙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배경이 검정이 된 후 비웃음 소리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핑크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):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hp(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체력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이 일정양 회복되는 효과음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5)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게임종료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   </a:t>
                      </a: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-</a:t>
                      </a: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 게임오버를 알리는 효과음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100">
                          <a:latin typeface="나눔고딕"/>
                          <a:ea typeface="나눔고딕"/>
                        </a:rPr>
                        <a:t>3</a:t>
                      </a:r>
                      <a:endParaRPr lang="en-US" altLang="ko-KR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100">
                          <a:latin typeface="나눔고딕"/>
                          <a:ea typeface="나눔고딕"/>
                        </a:rPr>
                        <a:t>하</a:t>
                      </a:r>
                      <a:endParaRPr lang="ko-KR" altLang="en-US" sz="1100">
                        <a:latin typeface="나눔고딕"/>
                        <a:ea typeface="나눔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7723" y="3668578"/>
            <a:ext cx="2142417" cy="282556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IV. </a:t>
            </a:r>
            <a:r>
              <a:rPr lang="ko-KR" altLang="en-US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개발</a:t>
            </a:r>
            <a:b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1.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개발정보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개발툴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2.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역할분담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세부내용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3.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시간계획서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스케줄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endParaRPr lang="en-US" altLang="ko-KR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33" y="1021263"/>
            <a:ext cx="2066507" cy="367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달려라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 고대파충류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endParaRPr lang="en-US" altLang="ko-KR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aeef"/>
              </a:solidFill>
              <a:latin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523095" y="6346752"/>
            <a:ext cx="382905" cy="263053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23</a:t>
            </a:fld>
            <a:endParaRPr lang="en-US" altLang="en-US">
              <a:latin typeface="맑은 고딕"/>
              <a:ea typeface="맑은 고딕"/>
            </a:endParaRPr>
          </a:p>
        </p:txBody>
      </p:sp>
      <p:sp useBgFill="1">
        <p:nvSpPr>
          <p:cNvPr id="6" name="TextBox 5"/>
          <p:cNvSpPr txBox="1"/>
          <p:nvPr/>
        </p:nvSpPr>
        <p:spPr>
          <a:xfrm>
            <a:off x="539533" y="680422"/>
            <a:ext cx="2476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생존을 위한 런</a:t>
            </a: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!(RUN)</a:t>
            </a:r>
            <a:endParaRPr lang="en-US" altLang="ko-KR" sz="20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24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210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개발정보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개발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6" name="TextBox 27"/>
          <p:cNvSpPr txBox="1"/>
          <p:nvPr/>
        </p:nvSpPr>
        <p:spPr>
          <a:xfrm>
            <a:off x="264923" y="617691"/>
            <a:ext cx="13685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사용 개발 툴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27" name="그림 6"/>
          <p:cNvPicPr>
            <a:picLocks noChangeAspect="1"/>
          </p:cNvPicPr>
          <p:nvPr/>
        </p:nvPicPr>
        <p:blipFill rotWithShape="1">
          <a:blip r:embed="rId2"/>
          <a:srcRect t="18020" b="20300"/>
          <a:stretch>
            <a:fillRect/>
          </a:stretch>
        </p:blipFill>
        <p:spPr>
          <a:xfrm>
            <a:off x="1407724" y="5107985"/>
            <a:ext cx="2420827" cy="714375"/>
          </a:xfrm>
          <a:prstGeom prst="rect">
            <a:avLst/>
          </a:prstGeom>
        </p:spPr>
      </p:pic>
      <p:pic>
        <p:nvPicPr>
          <p:cNvPr id="28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2894" y="4917326"/>
            <a:ext cx="2583716" cy="1079081"/>
          </a:xfrm>
          <a:prstGeom prst="rect">
            <a:avLst/>
          </a:prstGeom>
        </p:spPr>
      </p:pic>
      <p:pic>
        <p:nvPicPr>
          <p:cNvPr id="29" name="그림 14"/>
          <p:cNvPicPr>
            <a:picLocks noChangeAspect="1"/>
          </p:cNvPicPr>
          <p:nvPr/>
        </p:nvPicPr>
        <p:blipFill rotWithShape="1">
          <a:blip r:embed="rId4"/>
          <a:srcRect t="32760" b="32940"/>
          <a:stretch>
            <a:fillRect/>
          </a:stretch>
        </p:blipFill>
        <p:spPr>
          <a:xfrm>
            <a:off x="1079706" y="1533869"/>
            <a:ext cx="3123467" cy="714375"/>
          </a:xfrm>
          <a:prstGeom prst="rect">
            <a:avLst/>
          </a:prstGeom>
        </p:spPr>
      </p:pic>
      <p:sp>
        <p:nvSpPr>
          <p:cNvPr id="30" name="TextBox 15"/>
          <p:cNvSpPr txBox="1"/>
          <p:nvPr/>
        </p:nvSpPr>
        <p:spPr>
          <a:xfrm>
            <a:off x="1275521" y="2326985"/>
            <a:ext cx="27318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OS</a:t>
            </a: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:</a:t>
            </a: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Windows 10 pro, home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1" name="TextBox 19"/>
          <p:cNvSpPr txBox="1"/>
          <p:nvPr/>
        </p:nvSpPr>
        <p:spPr>
          <a:xfrm>
            <a:off x="6082183" y="2366144"/>
            <a:ext cx="21781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OA</a:t>
            </a: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:</a:t>
            </a: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PowerPoint 2016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1333788" y="5965695"/>
            <a:ext cx="26853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IDE</a:t>
            </a: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:</a:t>
            </a: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Eclipse IDE jee 2021-06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3" name="TextBox 21"/>
          <p:cNvSpPr txBox="1"/>
          <p:nvPr/>
        </p:nvSpPr>
        <p:spPr>
          <a:xfrm>
            <a:off x="3613785" y="4418510"/>
            <a:ext cx="22021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개발 언어  </a:t>
            </a:r>
            <a:r>
              <a:rPr lang="en-US" altLang="ko-KR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:</a:t>
            </a: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r>
              <a:rPr lang="en-US" altLang="ko-KR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JDK-16.0.2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5770333" y="6024963"/>
            <a:ext cx="2755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IDE</a:t>
            </a:r>
            <a:r>
              <a:rPr lang="en-US" altLang="ko-KR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: MYSQL WorkBench 8.0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35" name="그룹 16"/>
          <p:cNvGrpSpPr/>
          <p:nvPr/>
        </p:nvGrpSpPr>
        <p:grpSpPr>
          <a:xfrm rot="0">
            <a:off x="5286949" y="1586038"/>
            <a:ext cx="3658737" cy="821703"/>
            <a:chOff x="4747490" y="1564125"/>
            <a:chExt cx="3658737" cy="821703"/>
          </a:xfrm>
        </p:grpSpPr>
        <p:pic>
          <p:nvPicPr>
            <p:cNvPr id="36" name="그림 12"/>
            <p:cNvPicPr>
              <a:picLocks noChangeAspect="1"/>
            </p:cNvPicPr>
            <p:nvPr/>
          </p:nvPicPr>
          <p:blipFill rotWithShape="1">
            <a:blip r:embed="rId5"/>
            <a:srcRect t="30630" r="62500" b="30630"/>
            <a:stretch>
              <a:fillRect/>
            </a:stretch>
          </p:blipFill>
          <p:spPr>
            <a:xfrm>
              <a:off x="4747490" y="1564125"/>
              <a:ext cx="795234" cy="821703"/>
            </a:xfrm>
            <a:prstGeom prst="rect">
              <a:avLst/>
            </a:prstGeom>
          </p:spPr>
        </p:pic>
        <p:pic>
          <p:nvPicPr>
            <p:cNvPr id="37" name="그림 23"/>
            <p:cNvPicPr>
              <a:picLocks noChangeAspect="1"/>
            </p:cNvPicPr>
            <p:nvPr/>
          </p:nvPicPr>
          <p:blipFill rotWithShape="1">
            <a:blip r:embed="rId6"/>
            <a:srcRect l="35900" t="43170" b="41880"/>
            <a:stretch>
              <a:fillRect/>
            </a:stretch>
          </p:blipFill>
          <p:spPr>
            <a:xfrm>
              <a:off x="5560178" y="1643092"/>
              <a:ext cx="2846049" cy="663768"/>
            </a:xfrm>
            <a:prstGeom prst="rect">
              <a:avLst/>
            </a:prstGeom>
          </p:spPr>
        </p:pic>
      </p:grpSp>
      <p:grpSp>
        <p:nvGrpSpPr>
          <p:cNvPr id="38" name="그룹 17"/>
          <p:cNvGrpSpPr/>
          <p:nvPr/>
        </p:nvGrpSpPr>
        <p:grpSpPr>
          <a:xfrm rot="0">
            <a:off x="3652249" y="3128333"/>
            <a:ext cx="2191833" cy="1220816"/>
            <a:chOff x="1563457" y="4640772"/>
            <a:chExt cx="2191833" cy="1220816"/>
          </a:xfrm>
        </p:grpSpPr>
        <p:pic>
          <p:nvPicPr>
            <p:cNvPr id="39" name="그림 8"/>
            <p:cNvPicPr>
              <a:picLocks noChangeAspect="1"/>
            </p:cNvPicPr>
            <p:nvPr/>
          </p:nvPicPr>
          <p:blipFill rotWithShape="1">
            <a:blip r:embed="rId7"/>
            <a:srcRect l="47190" t="32280" b="12690"/>
            <a:stretch>
              <a:fillRect/>
            </a:stretch>
          </p:blipFill>
          <p:spPr>
            <a:xfrm>
              <a:off x="2531698" y="5147213"/>
              <a:ext cx="1223592" cy="714375"/>
            </a:xfrm>
            <a:prstGeom prst="rect">
              <a:avLst/>
            </a:prstGeom>
          </p:spPr>
        </p:pic>
        <p:pic>
          <p:nvPicPr>
            <p:cNvPr id="40" name="그림 25"/>
            <p:cNvPicPr>
              <a:picLocks noChangeAspect="1"/>
            </p:cNvPicPr>
            <p:nvPr/>
          </p:nvPicPr>
          <p:blipFill rotWithShape="1">
            <a:blip r:embed="rId8"/>
            <a:srcRect l="2800" r="52540"/>
            <a:stretch>
              <a:fillRect/>
            </a:stretch>
          </p:blipFill>
          <p:spPr>
            <a:xfrm>
              <a:off x="1563457" y="4640772"/>
              <a:ext cx="968241" cy="1214834"/>
            </a:xfrm>
            <a:prstGeom prst="rect">
              <a:avLst/>
            </a:prstGeom>
          </p:spPr>
        </p:pic>
      </p:grpSp>
      <p:sp>
        <p:nvSpPr>
          <p:cNvPr id="42" name=""/>
          <p:cNvSpPr/>
          <p:nvPr/>
        </p:nvSpPr>
        <p:spPr>
          <a:xfrm>
            <a:off x="4953000" y="1253067"/>
            <a:ext cx="4159251" cy="1799166"/>
          </a:xfrm>
          <a:prstGeom prst="rec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3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3" name=""/>
          <p:cNvSpPr/>
          <p:nvPr/>
        </p:nvSpPr>
        <p:spPr>
          <a:xfrm>
            <a:off x="543984" y="1257300"/>
            <a:ext cx="4159251" cy="1799166"/>
          </a:xfrm>
          <a:prstGeom prst="rec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3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4" name=""/>
          <p:cNvSpPr/>
          <p:nvPr/>
        </p:nvSpPr>
        <p:spPr>
          <a:xfrm>
            <a:off x="569383" y="4866217"/>
            <a:ext cx="4159251" cy="1799166"/>
          </a:xfrm>
          <a:prstGeom prst="rec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3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" name=""/>
          <p:cNvSpPr/>
          <p:nvPr/>
        </p:nvSpPr>
        <p:spPr>
          <a:xfrm>
            <a:off x="4972050" y="4855633"/>
            <a:ext cx="4159251" cy="1799166"/>
          </a:xfrm>
          <a:prstGeom prst="rect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3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" name=""/>
          <p:cNvSpPr/>
          <p:nvPr/>
        </p:nvSpPr>
        <p:spPr>
          <a:xfrm>
            <a:off x="3418416" y="3090333"/>
            <a:ext cx="2603499" cy="1725083"/>
          </a:xfrm>
          <a:prstGeom prst="rec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3">
            <a:schemeClr val="accent1"/>
          </a:effectRef>
          <a:fontRef idx="minor">
            <a:schemeClr val="dk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25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3251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역할 분담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개발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7" name=""/>
          <p:cNvSpPr/>
          <p:nvPr/>
        </p:nvSpPr>
        <p:spPr>
          <a:xfrm>
            <a:off x="302971" y="3380423"/>
            <a:ext cx="1200150" cy="457200"/>
          </a:xfrm>
          <a:prstGeom prst="rect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맑은 고딕"/>
            </a:endParaRPr>
          </a:p>
        </p:txBody>
      </p:sp>
      <p:sp>
        <p:nvSpPr>
          <p:cNvPr id="9" name=""/>
          <p:cNvSpPr/>
          <p:nvPr/>
        </p:nvSpPr>
        <p:spPr>
          <a:xfrm>
            <a:off x="283922" y="4561524"/>
            <a:ext cx="1200150" cy="457200"/>
          </a:xfrm>
          <a:prstGeom prst="rect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맑은 고딕"/>
            </a:endParaRPr>
          </a:p>
        </p:txBody>
      </p:sp>
      <p:sp>
        <p:nvSpPr>
          <p:cNvPr id="11" name=""/>
          <p:cNvSpPr/>
          <p:nvPr/>
        </p:nvSpPr>
        <p:spPr>
          <a:xfrm>
            <a:off x="283922" y="5742624"/>
            <a:ext cx="1200150" cy="457200"/>
          </a:xfrm>
          <a:prstGeom prst="rect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맑은 고딕"/>
            </a:endParaRPr>
          </a:p>
        </p:txBody>
      </p:sp>
      <p:sp>
        <p:nvSpPr>
          <p:cNvPr id="12" name=""/>
          <p:cNvSpPr/>
          <p:nvPr/>
        </p:nvSpPr>
        <p:spPr>
          <a:xfrm>
            <a:off x="322021" y="2342198"/>
            <a:ext cx="1200150" cy="457200"/>
          </a:xfrm>
          <a:prstGeom prst="rect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맑은 고딕"/>
            </a:endParaRPr>
          </a:p>
        </p:txBody>
      </p:sp>
      <p:sp>
        <p:nvSpPr>
          <p:cNvPr id="13" name=""/>
          <p:cNvSpPr/>
          <p:nvPr/>
        </p:nvSpPr>
        <p:spPr>
          <a:xfrm>
            <a:off x="331547" y="1265873"/>
            <a:ext cx="1200150" cy="457200"/>
          </a:xfrm>
          <a:prstGeom prst="rect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맑은 고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531572" y="1313498"/>
            <a:ext cx="845743" cy="36099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전성윤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512522" y="2399348"/>
            <a:ext cx="845743" cy="36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도성진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502997" y="3429000"/>
            <a:ext cx="845743" cy="36004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오준혁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474422" y="4618673"/>
            <a:ext cx="845743" cy="36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하성민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483946" y="5790248"/>
            <a:ext cx="845744" cy="36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정지윤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518178" y="1236913"/>
            <a:ext cx="8215315" cy="112338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ko-KR" altLang="en-US" sz="1700">
                <a:solidFill>
                  <a:schemeClr val="accent6"/>
                </a:solidFill>
                <a:latin typeface="맑은 고딕"/>
              </a:rPr>
              <a:t>채팅</a:t>
            </a:r>
            <a:r>
              <a:rPr lang="en-US" altLang="ko-KR" sz="1700">
                <a:solidFill>
                  <a:schemeClr val="accent6"/>
                </a:solidFill>
                <a:latin typeface="맑은 고딕"/>
              </a:rPr>
              <a:t>(</a:t>
            </a:r>
            <a:r>
              <a:rPr lang="ko-KR" altLang="en-US" sz="1700">
                <a:solidFill>
                  <a:schemeClr val="accent6"/>
                </a:solidFill>
                <a:latin typeface="맑은 고딕"/>
              </a:rPr>
              <a:t>단체</a:t>
            </a:r>
            <a:r>
              <a:rPr lang="en-US" altLang="ko-KR" sz="1700">
                <a:solidFill>
                  <a:schemeClr val="accent6"/>
                </a:solidFill>
                <a:latin typeface="맑은 고딕"/>
              </a:rPr>
              <a:t>,</a:t>
            </a:r>
            <a:r>
              <a:rPr lang="ko-KR" altLang="en-US" sz="1700">
                <a:solidFill>
                  <a:schemeClr val="accent6"/>
                </a:solidFill>
                <a:latin typeface="맑은 고딕"/>
              </a:rPr>
              <a:t> 귓속말</a:t>
            </a:r>
            <a:r>
              <a:rPr lang="en-US" altLang="ko-KR" sz="1700">
                <a:solidFill>
                  <a:schemeClr val="accent6"/>
                </a:solidFill>
                <a:latin typeface="맑은 고딕"/>
              </a:rPr>
              <a:t>)</a:t>
            </a:r>
            <a:r>
              <a:rPr lang="en-US" altLang="ko-KR" sz="1700">
                <a:solidFill>
                  <a:schemeClr val="dk1"/>
                </a:solidFill>
                <a:latin typeface="맑은 고딕"/>
              </a:rPr>
              <a:t>, </a:t>
            </a:r>
            <a:r>
              <a:rPr lang="en-US" altLang="ko-KR" sz="1700">
                <a:solidFill>
                  <a:schemeClr val="accent6"/>
                </a:solidFill>
                <a:latin typeface="맑은 고딕"/>
              </a:rPr>
              <a:t> </a:t>
            </a:r>
            <a:r>
              <a:rPr lang="ko-KR" altLang="en-US" sz="1700">
                <a:solidFill>
                  <a:schemeClr val="accent6"/>
                </a:solidFill>
                <a:latin typeface="맑은 고딕"/>
              </a:rPr>
              <a:t>실시간</a:t>
            </a:r>
            <a:r>
              <a:rPr lang="en-US" altLang="ko-KR" sz="1700">
                <a:solidFill>
                  <a:schemeClr val="accent6"/>
                </a:solidFill>
                <a:latin typeface="맑은 고딕"/>
              </a:rPr>
              <a:t> </a:t>
            </a:r>
            <a:r>
              <a:rPr lang="ko-KR" altLang="en-US" sz="1700">
                <a:solidFill>
                  <a:schemeClr val="accent6"/>
                </a:solidFill>
                <a:latin typeface="맑은 고딕"/>
              </a:rPr>
              <a:t>접속자</a:t>
            </a:r>
            <a:r>
              <a:rPr lang="en-US" altLang="ko-KR" sz="1700">
                <a:solidFill>
                  <a:schemeClr val="accent6"/>
                </a:solidFill>
                <a:latin typeface="맑은 고딕"/>
              </a:rPr>
              <a:t>(IO)</a:t>
            </a:r>
            <a:r>
              <a:rPr lang="en-US" altLang="ko-KR" sz="1700">
                <a:solidFill>
                  <a:schemeClr val="dk1"/>
                </a:solidFill>
                <a:latin typeface="맑은 고딕"/>
              </a:rPr>
              <a:t>,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캐릭터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(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키 조작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)</a:t>
            </a:r>
            <a:r>
              <a:rPr lang="en-US" altLang="ko-KR" sz="1700"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 배경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(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이동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)</a:t>
            </a:r>
            <a:r>
              <a:rPr lang="en-US" altLang="ko-KR" sz="1700"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1700">
                <a:solidFill>
                  <a:schemeClr val="dk1"/>
                </a:solidFill>
                <a:latin typeface="맑은 고딕"/>
              </a:rPr>
              <a:t>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아이템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(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점수 젤리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)</a:t>
            </a:r>
            <a:r>
              <a:rPr lang="en-US" altLang="ko-KR" sz="1700"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1700">
                <a:latin typeface="맑은 고딕"/>
              </a:rPr>
              <a:t>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d700"/>
                </a:solidFill>
                <a:latin typeface="맑은 고딕"/>
              </a:rPr>
              <a:t>게임기록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d700"/>
                </a:solidFill>
                <a:latin typeface="맑은 고딕"/>
              </a:rPr>
              <a:t>(DB)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d700"/>
                </a:solidFill>
                <a:latin typeface="맑은 고딕"/>
              </a:rPr>
              <a:t>점수확인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d700"/>
                </a:solidFill>
                <a:latin typeface="맑은 고딕"/>
              </a:rPr>
              <a:t>(GUI)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</a:rPr>
              <a:t>랭크공유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</a:rPr>
              <a:t>(DB)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lang="ko-KR" altLang="en-US" sz="1700" spc="-15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spc="-15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lang="en-US" altLang="ko-KR" sz="1700" spc="-150" mc:Ignorable="hp" hp:hslEmbossed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effectLst/>
                <a:latin typeface="맑은 고딕"/>
              </a:rPr>
              <a:t>DB(DAO, DTO)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        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endParaRPr lang="en-US" altLang="ko-KR" sz="17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/>
            </a:pPr>
            <a:endParaRPr lang="en-US" altLang="ko-KR" sz="17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/>
            </a:pPr>
            <a:endParaRPr lang="ko-KR" altLang="en-US" sz="17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1498358" y="2399348"/>
            <a:ext cx="8272465" cy="341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>
                <a:solidFill>
                  <a:srgbClr val="3057b9"/>
                </a:solidFill>
                <a:latin typeface="맑은 고딕"/>
              </a:rPr>
              <a:t>회원가입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(GUI,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유효성 검사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중복확인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DB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저장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)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1700">
                <a:latin typeface="맑은 고딕"/>
              </a:rPr>
              <a:t> </a:t>
            </a:r>
            <a:r>
              <a:rPr lang="ko-KR" altLang="en-US" sz="1700">
                <a:solidFill>
                  <a:srgbClr val="1e7452"/>
                </a:solidFill>
                <a:latin typeface="맑은 고딕"/>
              </a:rPr>
              <a:t>게임시간</a:t>
            </a:r>
            <a:r>
              <a:rPr lang="en-US" altLang="ko-KR" sz="1700">
                <a:solidFill>
                  <a:srgbClr val="1e7452"/>
                </a:solidFill>
                <a:latin typeface="맑은 고딕"/>
              </a:rPr>
              <a:t>(bar, HP</a:t>
            </a:r>
            <a:r>
              <a:rPr lang="ko-KR" altLang="en-US" sz="1700">
                <a:solidFill>
                  <a:srgbClr val="1e7452"/>
                </a:solidFill>
                <a:latin typeface="맑은 고딕"/>
              </a:rPr>
              <a:t> 감소</a:t>
            </a:r>
            <a:r>
              <a:rPr lang="en-US" altLang="ko-KR" sz="1700">
                <a:solidFill>
                  <a:srgbClr val="1e7452"/>
                </a:solidFill>
                <a:latin typeface="맑은 고딕"/>
              </a:rPr>
              <a:t>)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</a:rPr>
              <a:t>랭크공유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</a:rPr>
              <a:t>(GUI)</a:t>
            </a:r>
            <a:endParaRPr lang="en-US" altLang="ko-KR" sz="17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1469785" y="3333750"/>
            <a:ext cx="8272463" cy="59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로그인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(GUI,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유효성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검사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) 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,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최초 캐릭터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(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랜덤 배정 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 저장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)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700">
                <a:solidFill>
                  <a:srgbClr val="1e7452"/>
                </a:solidFill>
                <a:latin typeface="맑은 고딕"/>
              </a:rPr>
              <a:t>게임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배경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(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이미지 적용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)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endParaRPr lang="ko-KR" altLang="en-US" sz="17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/>
            </a:pP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아이템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(HP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회복 효과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,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무적 효과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 아이템 이동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)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endParaRPr lang="en-US" altLang="ko-KR" sz="17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450733" y="4504373"/>
            <a:ext cx="8272465" cy="599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3e94"/>
                </a:solidFill>
                <a:latin typeface="맑은 고딕"/>
              </a:rPr>
              <a:t>타이틀화면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3e94"/>
                </a:solidFill>
                <a:latin typeface="맑은 고딕"/>
              </a:rPr>
              <a:t>(GUI)</a:t>
            </a:r>
            <a:r>
              <a:rPr lang="en-US" altLang="ko-KR" sz="1700"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장애물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(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이미지 적용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 랜덤 출현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 이동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)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아이템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(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블랙아웃 효과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 아이템 이동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)</a:t>
            </a:r>
            <a:r>
              <a:rPr lang="en-US" altLang="ko-KR" sz="1700">
                <a:solidFill>
                  <a:srgbClr val="404040"/>
                </a:solidFill>
                <a:latin typeface="맑은 고딕"/>
              </a:rPr>
              <a:t>, </a:t>
            </a:r>
            <a:r>
              <a:rPr lang="ko-KR" altLang="en-US" sz="1700">
                <a:solidFill>
                  <a:srgbClr val="404040"/>
                </a:solidFill>
                <a:latin typeface="맑은 고딕"/>
              </a:rPr>
              <a:t>BGM효과음</a:t>
            </a:r>
            <a:r>
              <a:rPr lang="en-US" altLang="ko-KR" sz="1700">
                <a:solidFill>
                  <a:srgbClr val="404040"/>
                </a:solidFill>
                <a:latin typeface="맑은 고딕"/>
              </a:rPr>
              <a:t>(IO)</a:t>
            </a:r>
            <a:endParaRPr lang="en-US" altLang="ko-KR" sz="17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1450733" y="5790248"/>
            <a:ext cx="8272465" cy="341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로비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(GUI)</a:t>
            </a:r>
            <a:r>
              <a:rPr lang="en-US" altLang="ko-KR" sz="1700"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 게임방법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(GUI)</a:t>
            </a:r>
            <a:r>
              <a:rPr lang="en-US" altLang="ko-KR" sz="1700">
                <a:latin typeface="맑은 고딕"/>
              </a:rPr>
              <a:t>,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캐릭터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(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이미지 적용</a:t>
            </a:r>
            <a:r>
              <a:rPr lang="en-US" altLang="ko-KR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)</a:t>
            </a:r>
            <a:r>
              <a:rPr lang="en-US" altLang="ko-KR" sz="1700">
                <a:latin typeface="맑은 고딕"/>
              </a:rPr>
              <a:t>,</a:t>
            </a:r>
            <a:r>
              <a:rPr lang="ko-KR" altLang="en-US" sz="17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700">
                <a:solidFill>
                  <a:srgbClr val="404040"/>
                </a:solidFill>
                <a:latin typeface="맑은 고딕"/>
              </a:rPr>
              <a:t>BGM효과음</a:t>
            </a:r>
            <a:r>
              <a:rPr lang="en-US" altLang="ko-KR" sz="1700">
                <a:solidFill>
                  <a:srgbClr val="404040"/>
                </a:solidFill>
                <a:latin typeface="맑은 고딕"/>
              </a:rPr>
              <a:t>(IO,</a:t>
            </a:r>
            <a:r>
              <a:rPr lang="ko-KR" altLang="en-US" sz="1700">
                <a:solidFill>
                  <a:srgbClr val="404040"/>
                </a:solidFill>
                <a:latin typeface="맑은 고딕"/>
              </a:rPr>
              <a:t> 수집</a:t>
            </a:r>
            <a:r>
              <a:rPr lang="en-US" altLang="ko-KR" sz="1700">
                <a:solidFill>
                  <a:srgbClr val="404040"/>
                </a:solidFill>
                <a:latin typeface="맑은 고딕"/>
              </a:rPr>
              <a:t>)</a:t>
            </a:r>
            <a:endParaRPr lang="en-US" altLang="ko-KR" sz="17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맑은 고딕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171256" y="523393"/>
            <a:ext cx="9505756" cy="33195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83e94"/>
                </a:solidFill>
                <a:latin typeface="맑은 고딕"/>
              </a:rPr>
              <a:t>프로그램 실행 </a:t>
            </a:r>
            <a:r>
              <a:rPr lang="en-US" altLang="ko-KR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-&gt;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로그인 화면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-&gt;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회원가입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-&gt;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/>
                </a:solidFill>
                <a:latin typeface="맑은 고딕"/>
              </a:rPr>
              <a:t>로비 </a:t>
            </a:r>
            <a:r>
              <a:rPr lang="en-US" altLang="ko-KR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-&gt;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e7452"/>
                </a:solidFill>
                <a:latin typeface="맑은 고딕"/>
              </a:rPr>
              <a:t>게임실행 </a:t>
            </a:r>
            <a:r>
              <a:rPr lang="en-US" altLang="ko-KR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-&gt; 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d700"/>
                </a:solidFill>
                <a:latin typeface="맑은 고딕"/>
              </a:rPr>
              <a:t>게임종료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-&gt;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/>
              </a:rPr>
              <a:t>랭크공유</a:t>
            </a:r>
            <a:endParaRPr lang="ko-KR" altLang="en-US" sz="16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26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4" y="69668"/>
            <a:ext cx="22872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시간계획서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스케줄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en-US" altLang="ko-KR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개발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207771" y="551016"/>
            <a:ext cx="4408044" cy="361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총 개발기간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2021.09.26(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일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~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2021.10.12(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화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graphicFrame>
        <p:nvGraphicFramePr>
          <p:cNvPr id="42" name=""/>
          <p:cNvGraphicFramePr>
            <a:graphicFrameLocks noGrp="1"/>
          </p:cNvGraphicFramePr>
          <p:nvPr/>
        </p:nvGraphicFramePr>
        <p:xfrm>
          <a:off x="-1" y="994831"/>
          <a:ext cx="9910254" cy="5863158"/>
        </p:xfrm>
        <a:graphic>
          <a:graphicData uri="http://schemas.openxmlformats.org/drawingml/2006/table">
            <a:tbl>
              <a:tblPr firstRow="1" bandRow="1">
                <a:tableStyleId>{BDF0A0EA-C916-463C-A3AD-4CCFBD9124EA}</a:tableStyleId>
              </a:tblPr>
              <a:tblGrid>
                <a:gridCol w="1021080"/>
                <a:gridCol w="2764155"/>
                <a:gridCol w="678180"/>
                <a:gridCol w="680159"/>
                <a:gridCol w="680159"/>
                <a:gridCol w="680159"/>
                <a:gridCol w="680159"/>
                <a:gridCol w="680159"/>
                <a:gridCol w="680159"/>
                <a:gridCol w="678180"/>
                <a:gridCol w="687705"/>
              </a:tblGrid>
              <a:tr h="41879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개발자</a:t>
                      </a: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개발내용</a:t>
                      </a: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9/26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9/27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9/28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9/29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9/30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10/1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10/2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10/3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10/4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418797">
                <a:tc rowSpan="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</a:rPr>
                        <a:t>전성윤</a:t>
                      </a:r>
                      <a:endParaRPr lang="ko-KR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xmlns:mc="http://schemas.openxmlformats.org/markup-compatibility/2006" xmlns:hp="http://schemas.haansoft.com/office/presentation/8.0" lang="en-US" altLang="ko-KR" sz="1600" spc="-150" mc:Ignorable="hp" hp:hslEmbossed="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DB(DAO, DTO)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en-US" altLang="ko-KR" sz="1600" spc="-15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41879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캐릭터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키 조작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 이동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altLang="ko-KR" sz="1600" spc="-15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879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배경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이동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ko-KR" altLang="en-US" sz="16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879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맑은 고딕"/>
                        </a:rPr>
                        <a:t>네트워크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맑은 고딕"/>
                        </a:rPr>
                        <a:t>실시간 접속자</a:t>
                      </a:r>
                      <a:r>
                        <a:rPr lang="en-US" altLang="ko-KR" sz="160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altLang="ko-KR" sz="16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</a:tr>
              <a:tr h="418797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맑은 고딕"/>
                        </a:rPr>
                        <a:t>도성진</a:t>
                      </a:r>
                      <a:endParaRPr lang="ko-KR" altLang="en-US" sz="160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(GUI,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 유효성검사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altLang="ko-KR" sz="1600" spc="-15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6182d6"/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41879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맑은 고딕"/>
                        </a:rPr>
                        <a:t>회원가입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회원정보 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저장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altLang="ko-KR" sz="1600" spc="-15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6182d6"/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</a:tr>
              <a:tr h="418797"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</a:rPr>
                        <a:t>오준혁</a:t>
                      </a:r>
                      <a:endParaRPr lang="ko-KR" altLang="en-US" sz="16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로그인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(GUI, 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유효성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검사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) </a:t>
                      </a:r>
                      <a:endParaRPr lang="ko-KR" altLang="en-US" sz="16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41879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최초 캐릭터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랜덤 배정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41879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solidFill>
                            <a:schemeClr val="dk1"/>
                          </a:solidFill>
                          <a:latin typeface="맑은 고딕"/>
                        </a:rPr>
                        <a:t>캐릭터 </a:t>
                      </a:r>
                      <a:r>
                        <a:rPr lang="en-US" altLang="ko-KR" sz="1600" spc="-150">
                          <a:solidFill>
                            <a:schemeClr val="dk1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600" spc="-150">
                          <a:solidFill>
                            <a:schemeClr val="dk1"/>
                          </a:solidFill>
                          <a:latin typeface="맑은 고딕"/>
                        </a:rPr>
                        <a:t>저장 </a:t>
                      </a:r>
                      <a:endParaRPr lang="ko-KR" altLang="en-US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</a:tr>
              <a:tr h="418797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</a:rPr>
                        <a:t>하성민</a:t>
                      </a:r>
                      <a:endParaRPr lang="ko-KR" altLang="en-US" sz="16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타이틀 페이지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(GUI)</a:t>
                      </a:r>
                      <a:endParaRPr lang="en-US" altLang="ko-KR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41879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장애물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랜덤 출현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이동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50%</a:t>
                      </a:r>
                      <a:endParaRPr lang="en-US" altLang="ko-KR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</a:tr>
              <a:tr h="418797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정지윤</a:t>
                      </a:r>
                      <a:endParaRPr lang="ko-KR" altLang="en-US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로비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(GUI)</a:t>
                      </a:r>
                      <a:endParaRPr lang="en-US" altLang="ko-KR" sz="1600">
                        <a:solidFill>
                          <a:schemeClr val="dk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41879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캐릭터 동작 이미지 적용</a:t>
                      </a:r>
                      <a:endParaRPr lang="ko-KR" altLang="en-US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30%</a:t>
                      </a:r>
                      <a:endParaRPr lang="en-US" altLang="ko-KR" sz="1600">
                        <a:solidFill>
                          <a:schemeClr val="lt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27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4" y="69668"/>
            <a:ext cx="22872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시간계획서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스케줄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en-US" altLang="ko-KR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개발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207771" y="551016"/>
            <a:ext cx="4408044" cy="361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총 개발기간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2021.09.26(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일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~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2021.10.12(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화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graphicFrame>
        <p:nvGraphicFramePr>
          <p:cNvPr id="42" name=""/>
          <p:cNvGraphicFramePr>
            <a:graphicFrameLocks noGrp="1"/>
          </p:cNvGraphicFramePr>
          <p:nvPr/>
        </p:nvGraphicFramePr>
        <p:xfrm>
          <a:off x="-1" y="994831"/>
          <a:ext cx="9914434" cy="5863155"/>
        </p:xfrm>
        <a:graphic>
          <a:graphicData uri="http://schemas.openxmlformats.org/drawingml/2006/table">
            <a:tbl>
              <a:tblPr firstRow="1" bandRow="1">
                <a:tableStyleId>{BDF0A0EA-C916-463C-A3AD-4CCFBD9124EA}</a:tableStyleId>
              </a:tblPr>
              <a:tblGrid>
                <a:gridCol w="904663"/>
                <a:gridCol w="2202180"/>
                <a:gridCol w="756399"/>
                <a:gridCol w="756399"/>
                <a:gridCol w="756399"/>
                <a:gridCol w="756399"/>
                <a:gridCol w="756399"/>
                <a:gridCol w="756399"/>
                <a:gridCol w="756399"/>
                <a:gridCol w="756399"/>
                <a:gridCol w="756399"/>
              </a:tblGrid>
              <a:tr h="39087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개발자</a:t>
                      </a: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개발내용</a:t>
                      </a: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10/5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10/6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10/7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10/8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10/8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10/9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10/10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10/11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10/12</a:t>
                      </a:r>
                      <a:endParaRPr lang="en-US" altLang="ko-KR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90877">
                <a:tc rowSpan="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전성윤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채팅</a:t>
                      </a:r>
                      <a:r>
                        <a:rPr lang="en-US" altLang="ko-KR" sz="16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단체</a:t>
                      </a:r>
                      <a:r>
                        <a:rPr lang="en-US" altLang="ko-KR" sz="16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 귓속말</a:t>
                      </a:r>
                      <a:r>
                        <a:rPr lang="en-US" altLang="ko-KR" sz="16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rowSpan="1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종합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  <a:tr h="39087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아이템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점수 젤리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노랑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점수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확인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(GUI,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DB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저장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) </a:t>
                      </a:r>
                      <a:endParaRPr lang="en-US" altLang="ko-KR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랭크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순위표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(DB)</a:t>
                      </a:r>
                      <a:endParaRPr lang="en-US" altLang="ko-KR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도성진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dk1"/>
                          </a:solidFill>
                          <a:latin typeface="맑은 고딕"/>
                        </a:rPr>
                        <a:t>HP bar(HP</a:t>
                      </a: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 감소</a:t>
                      </a:r>
                      <a:r>
                        <a:rPr lang="en-US" altLang="ko-KR" sz="16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랭크표 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순위표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GUI)</a:t>
                      </a:r>
                      <a:endParaRPr lang="en-US" altLang="ko-KR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오준혁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게임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배경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이미지 적용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아이템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(HP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젤리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핑크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아이템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무적 젤리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초록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하성민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아이템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블랙아웃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장애물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랜덤 출현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이동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정지윤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게임방법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(GUI,</a:t>
                      </a: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 구성</a:t>
                      </a:r>
                      <a:r>
                        <a:rPr lang="en-US" altLang="ko-KR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600" spc="-15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 spc="-150">
                          <a:ln w="9525"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dk1"/>
                          </a:solidFill>
                          <a:latin typeface="맑은 고딕"/>
                        </a:rPr>
                        <a:t>캐릭터 동작 이미지 적용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</a:tr>
              <a:tr h="390877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클릭</a:t>
                      </a:r>
                      <a:r>
                        <a:rPr lang="en-US" altLang="ko-KR" sz="16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600">
                          <a:solidFill>
                            <a:schemeClr val="dk1"/>
                          </a:solidFill>
                          <a:latin typeface="맑은 고딕"/>
                        </a:rPr>
                        <a:t> 게임 효과음</a:t>
                      </a:r>
                      <a:endParaRPr lang="ko-KR" altLang="en-US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600">
                          <a:solidFill>
                            <a:schemeClr val="lt1"/>
                          </a:solidFill>
                        </a:rPr>
                        <a:t>100%</a:t>
                      </a:r>
                      <a:endParaRPr lang="en-US" altLang="ko-KR" sz="16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676d1"/>
                    </a:solidFill>
                  </a:tcPr>
                </a:tc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3057b9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7723" y="3668578"/>
            <a:ext cx="1923342" cy="31875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V. </a:t>
            </a:r>
            <a:r>
              <a:rPr lang="ko-KR" altLang="en-US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다이어그램</a:t>
            </a:r>
            <a:b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1.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유스케이스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2.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클래스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3.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데이터 베이스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endParaRPr lang="en-US" altLang="ko-KR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33" y="1021263"/>
            <a:ext cx="2066507" cy="367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달려라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 고대파충류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endParaRPr lang="en-US" altLang="ko-KR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aeef"/>
              </a:solidFill>
              <a:latin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523095" y="6346752"/>
            <a:ext cx="382905" cy="263053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25</a:t>
            </a:fld>
            <a:endParaRPr lang="en-US" altLang="en-US">
              <a:latin typeface="맑은 고딕"/>
              <a:ea typeface="맑은 고딕"/>
            </a:endParaRPr>
          </a:p>
        </p:txBody>
      </p:sp>
      <p:sp useBgFill="1">
        <p:nvSpPr>
          <p:cNvPr id="6" name="TextBox 5"/>
          <p:cNvSpPr txBox="1"/>
          <p:nvPr/>
        </p:nvSpPr>
        <p:spPr>
          <a:xfrm>
            <a:off x="539533" y="680422"/>
            <a:ext cx="2476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생존을 위한 런</a:t>
            </a: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!(RUN)</a:t>
            </a:r>
            <a:endParaRPr lang="en-US" altLang="ko-KR" sz="20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26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25348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유스케이스 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7253" y="1619822"/>
            <a:ext cx="419100" cy="575564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989139" y="2188464"/>
            <a:ext cx="658179" cy="28860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비회원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207774" y="608166"/>
            <a:ext cx="2169666" cy="361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회원가입 유스케이스</a:t>
            </a: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922" y="1703545"/>
            <a:ext cx="630643" cy="417194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24777" y="1560671"/>
            <a:ext cx="532796" cy="502920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93026" y="3151140"/>
            <a:ext cx="501015" cy="506460"/>
          </a:xfrm>
          <a:prstGeom prst="rect">
            <a:avLst/>
          </a:prstGeom>
        </p:spPr>
      </p:pic>
      <p:sp>
        <p:nvSpPr>
          <p:cNvPr id="34" name=""/>
          <p:cNvSpPr txBox="1"/>
          <p:nvPr/>
        </p:nvSpPr>
        <p:spPr>
          <a:xfrm>
            <a:off x="2927334" y="2153602"/>
            <a:ext cx="991553" cy="285274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로그인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237010" y="2098858"/>
            <a:ext cx="1605916" cy="285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비회원 회원가입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5112367" y="2116931"/>
            <a:ext cx="987744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로그인 제어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5152438" y="5228926"/>
            <a:ext cx="1125858" cy="484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회원가입 제어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유효성 검사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5266343" y="3692637"/>
            <a:ext cx="796290" cy="2852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회원정보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41" name=""/>
          <p:cNvCxnSpPr/>
          <p:nvPr/>
        </p:nvCxnSpPr>
        <p:spPr>
          <a:xfrm rot="16200000">
            <a:off x="5331894" y="4372219"/>
            <a:ext cx="63805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/>
          <p:nvPr/>
        </p:nvCxnSpPr>
        <p:spPr>
          <a:xfrm>
            <a:off x="1665653" y="1893093"/>
            <a:ext cx="118999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"/>
          <p:cNvCxnSpPr/>
          <p:nvPr/>
        </p:nvCxnSpPr>
        <p:spPr>
          <a:xfrm rot="5400000">
            <a:off x="5900690" y="2890212"/>
            <a:ext cx="2289848" cy="1616363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"/>
          <p:cNvCxnSpPr/>
          <p:nvPr/>
        </p:nvCxnSpPr>
        <p:spPr>
          <a:xfrm>
            <a:off x="6043563" y="1876713"/>
            <a:ext cx="144321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"/>
          <p:cNvCxnSpPr/>
          <p:nvPr/>
        </p:nvCxnSpPr>
        <p:spPr>
          <a:xfrm>
            <a:off x="3889358" y="1902618"/>
            <a:ext cx="137489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13262" y="1595462"/>
            <a:ext cx="630643" cy="417194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17236" y="4687430"/>
            <a:ext cx="532796" cy="50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7723" y="3668578"/>
            <a:ext cx="1589967" cy="31894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I. </a:t>
            </a:r>
            <a:r>
              <a:rPr lang="ko-KR" altLang="en-US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개요</a:t>
            </a:r>
            <a:b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1.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배경 및 동기</a:t>
            </a:r>
            <a:b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2.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벤치마킹</a:t>
            </a: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3.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실태조사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4.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분석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5.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중점개발내용</a:t>
            </a: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endParaRPr lang="en-US" altLang="ko-KR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33" y="1021263"/>
            <a:ext cx="2066507" cy="367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달려라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 고대파충류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endParaRPr lang="en-US" altLang="ko-KR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aeef"/>
              </a:solidFill>
              <a:latin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 useBgFill="1">
        <p:nvSpPr>
          <p:cNvPr id="6" name="TextBox 5"/>
          <p:cNvSpPr txBox="1"/>
          <p:nvPr/>
        </p:nvSpPr>
        <p:spPr>
          <a:xfrm>
            <a:off x="539533" y="680422"/>
            <a:ext cx="2476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생존을 위한 런</a:t>
            </a: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!(RUN)</a:t>
            </a:r>
            <a:endParaRPr lang="en-US" altLang="ko-KR" sz="20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27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25348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유스케이스 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207774" y="608166"/>
            <a:ext cx="1960116" cy="361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로그인 유스케이스</a:t>
            </a: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5545162" y="4397595"/>
            <a:ext cx="1554176" cy="28860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고딕"/>
                <a:ea typeface="나눔고딕"/>
                <a:cs typeface="+mn-cs"/>
              </a:rPr>
              <a:t>신규 회원  캐릭터 배정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85185" y="2373631"/>
            <a:ext cx="630643" cy="417194"/>
          </a:xfrm>
          <a:prstGeom prst="rect">
            <a:avLst/>
          </a:prstGeom>
        </p:spPr>
      </p:pic>
      <p:sp>
        <p:nvSpPr>
          <p:cNvPr id="61" name=""/>
          <p:cNvSpPr txBox="1"/>
          <p:nvPr/>
        </p:nvSpPr>
        <p:spPr>
          <a:xfrm>
            <a:off x="7966122" y="2823686"/>
            <a:ext cx="848678" cy="2852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로비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66" name=""/>
          <p:cNvCxnSpPr>
            <a:endCxn id="68" idx="1"/>
          </p:cNvCxnSpPr>
          <p:nvPr/>
        </p:nvCxnSpPr>
        <p:spPr>
          <a:xfrm>
            <a:off x="4784628" y="3223779"/>
            <a:ext cx="1227551" cy="84530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"/>
          <p:cNvCxnSpPr>
            <a:stCxn id="68" idx="3"/>
          </p:cNvCxnSpPr>
          <p:nvPr/>
        </p:nvCxnSpPr>
        <p:spPr>
          <a:xfrm flipV="1">
            <a:off x="6544975" y="3189432"/>
            <a:ext cx="1347305" cy="879648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12179" y="3817620"/>
            <a:ext cx="532796" cy="502920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4399" y="2289810"/>
            <a:ext cx="419100" cy="575564"/>
          </a:xfrm>
          <a:prstGeom prst="rect">
            <a:avLst/>
          </a:prstGeom>
        </p:spPr>
      </p:pic>
      <p:sp>
        <p:nvSpPr>
          <p:cNvPr id="70" name=""/>
          <p:cNvSpPr txBox="1"/>
          <p:nvPr/>
        </p:nvSpPr>
        <p:spPr>
          <a:xfrm>
            <a:off x="862010" y="2858452"/>
            <a:ext cx="515304" cy="2886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90774" y="2430779"/>
            <a:ext cx="630643" cy="417194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69105" y="2287905"/>
            <a:ext cx="532796" cy="502920"/>
          </a:xfrm>
          <a:prstGeom prst="rect">
            <a:avLst/>
          </a:prstGeom>
        </p:spPr>
      </p:pic>
      <p:sp>
        <p:nvSpPr>
          <p:cNvPr id="73" name=""/>
          <p:cNvSpPr txBox="1"/>
          <p:nvPr/>
        </p:nvSpPr>
        <p:spPr>
          <a:xfrm>
            <a:off x="2262186" y="2880836"/>
            <a:ext cx="991553" cy="2852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로그인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4056695" y="2844165"/>
            <a:ext cx="987744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로그인 제어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75" name=""/>
          <p:cNvCxnSpPr/>
          <p:nvPr/>
        </p:nvCxnSpPr>
        <p:spPr>
          <a:xfrm>
            <a:off x="1500187" y="2620327"/>
            <a:ext cx="72567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"/>
          <p:cNvCxnSpPr/>
          <p:nvPr/>
        </p:nvCxnSpPr>
        <p:spPr>
          <a:xfrm>
            <a:off x="3224210" y="2629852"/>
            <a:ext cx="877593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"/>
          <p:cNvCxnSpPr>
            <a:endCxn id="72" idx="0"/>
          </p:cNvCxnSpPr>
          <p:nvPr/>
        </p:nvCxnSpPr>
        <p:spPr>
          <a:xfrm rot="16200000" flipH="1">
            <a:off x="4288956" y="2041358"/>
            <a:ext cx="491490" cy="1603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83393" y="882015"/>
            <a:ext cx="501015" cy="506460"/>
          </a:xfrm>
          <a:prstGeom prst="rect">
            <a:avLst/>
          </a:prstGeom>
        </p:spPr>
      </p:pic>
      <p:sp>
        <p:nvSpPr>
          <p:cNvPr id="84" name=""/>
          <p:cNvSpPr txBox="1"/>
          <p:nvPr/>
        </p:nvSpPr>
        <p:spPr>
          <a:xfrm>
            <a:off x="4156709" y="1423511"/>
            <a:ext cx="796290" cy="2852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회원정보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85" name=""/>
          <p:cNvCxnSpPr/>
          <p:nvPr/>
        </p:nvCxnSpPr>
        <p:spPr>
          <a:xfrm>
            <a:off x="5076178" y="2644140"/>
            <a:ext cx="267887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052541" y="5633355"/>
            <a:ext cx="501015" cy="506460"/>
          </a:xfrm>
          <a:prstGeom prst="rect">
            <a:avLst/>
          </a:prstGeom>
        </p:spPr>
      </p:pic>
      <p:sp>
        <p:nvSpPr>
          <p:cNvPr id="87" name=""/>
          <p:cNvSpPr txBox="1"/>
          <p:nvPr/>
        </p:nvSpPr>
        <p:spPr>
          <a:xfrm>
            <a:off x="5804535" y="6184472"/>
            <a:ext cx="954405" cy="4906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회원정보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캐릭터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, HP)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88" name=""/>
          <p:cNvCxnSpPr/>
          <p:nvPr/>
        </p:nvCxnSpPr>
        <p:spPr>
          <a:xfrm rot="16200000" flipH="1">
            <a:off x="5839709" y="5109443"/>
            <a:ext cx="89168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31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25348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유스케이스 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245681" y="617691"/>
            <a:ext cx="2293684" cy="361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유스케이스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구성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88081" y="819624"/>
            <a:ext cx="532796" cy="502920"/>
          </a:xfrm>
          <a:prstGeom prst="rect">
            <a:avLst/>
          </a:prstGeom>
        </p:spPr>
      </p:pic>
      <p:sp>
        <p:nvSpPr>
          <p:cNvPr id="74" name=""/>
          <p:cNvSpPr txBox="1"/>
          <p:nvPr/>
        </p:nvSpPr>
        <p:spPr>
          <a:xfrm>
            <a:off x="6475250" y="1381944"/>
            <a:ext cx="987744" cy="28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로그아웃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77" name=""/>
          <p:cNvCxnSpPr/>
          <p:nvPr/>
        </p:nvCxnSpPr>
        <p:spPr>
          <a:xfrm>
            <a:off x="4471390" y="4627996"/>
            <a:ext cx="128897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"/>
          <p:cNvCxnSpPr/>
          <p:nvPr/>
        </p:nvCxnSpPr>
        <p:spPr>
          <a:xfrm>
            <a:off x="4825735" y="1145552"/>
            <a:ext cx="1578593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"/>
          <p:cNvCxnSpPr/>
          <p:nvPr/>
        </p:nvCxnSpPr>
        <p:spPr>
          <a:xfrm>
            <a:off x="4511632" y="3326777"/>
            <a:ext cx="93239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84487" y="3034665"/>
            <a:ext cx="532796" cy="502920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3080" y="4276042"/>
            <a:ext cx="532796" cy="502920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00956" y="4391216"/>
            <a:ext cx="630643" cy="417194"/>
          </a:xfrm>
          <a:prstGeom prst="rect">
            <a:avLst/>
          </a:prstGeom>
        </p:spPr>
      </p:pic>
      <p:sp>
        <p:nvSpPr>
          <p:cNvPr id="92" name=""/>
          <p:cNvSpPr txBox="1"/>
          <p:nvPr/>
        </p:nvSpPr>
        <p:spPr>
          <a:xfrm>
            <a:off x="3535746" y="4803459"/>
            <a:ext cx="1340515" cy="490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채팅 창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상세페이지 참조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)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93" name=""/>
          <p:cNvSpPr txBox="1"/>
          <p:nvPr/>
        </p:nvSpPr>
        <p:spPr>
          <a:xfrm>
            <a:off x="8444241" y="4776382"/>
            <a:ext cx="1487237" cy="488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멀티캐스트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Sender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ON/OFF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72130" y="5545176"/>
            <a:ext cx="532796" cy="502920"/>
          </a:xfrm>
          <a:prstGeom prst="rect">
            <a:avLst/>
          </a:prstGeom>
        </p:spPr>
      </p:pic>
      <p:cxnSp>
        <p:nvCxnSpPr>
          <p:cNvPr id="96" name=""/>
          <p:cNvCxnSpPr/>
          <p:nvPr/>
        </p:nvCxnSpPr>
        <p:spPr>
          <a:xfrm>
            <a:off x="4454262" y="4717618"/>
            <a:ext cx="1276516" cy="1118128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"/>
          <p:cNvCxnSpPr>
            <a:endCxn id="98" idx="1"/>
          </p:cNvCxnSpPr>
          <p:nvPr/>
        </p:nvCxnSpPr>
        <p:spPr>
          <a:xfrm>
            <a:off x="2711201" y="3286124"/>
            <a:ext cx="109668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07883" y="3077528"/>
            <a:ext cx="630643" cy="417194"/>
          </a:xfrm>
          <a:prstGeom prst="rect">
            <a:avLst/>
          </a:prstGeom>
        </p:spPr>
      </p:pic>
      <p:sp>
        <p:nvSpPr>
          <p:cNvPr id="99" name=""/>
          <p:cNvSpPr txBox="1"/>
          <p:nvPr/>
        </p:nvSpPr>
        <p:spPr>
          <a:xfrm>
            <a:off x="3629072" y="3560532"/>
            <a:ext cx="1272493" cy="485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게임 시작 버튼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상세페이지 참조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)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8676060" y="3526240"/>
            <a:ext cx="1131485" cy="289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랭킹 업데이트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41632" y="3023320"/>
            <a:ext cx="532796" cy="502920"/>
          </a:xfrm>
          <a:prstGeom prst="rect">
            <a:avLst/>
          </a:prstGeom>
        </p:spPr>
      </p:pic>
      <p:sp>
        <p:nvSpPr>
          <p:cNvPr id="102" name=""/>
          <p:cNvSpPr txBox="1"/>
          <p:nvPr/>
        </p:nvSpPr>
        <p:spPr>
          <a:xfrm>
            <a:off x="5423535" y="3526240"/>
            <a:ext cx="802005" cy="2913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게임실행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맑은 고딕"/>
            </a:endParaRPr>
          </a:p>
        </p:txBody>
      </p:sp>
      <p:cxnSp>
        <p:nvCxnSpPr>
          <p:cNvPr id="108" name=""/>
          <p:cNvCxnSpPr>
            <a:endCxn id="109" idx="1"/>
          </p:cNvCxnSpPr>
          <p:nvPr/>
        </p:nvCxnSpPr>
        <p:spPr>
          <a:xfrm rot="5400000" flipH="1" flipV="1">
            <a:off x="2224327" y="1345333"/>
            <a:ext cx="1945217" cy="1433175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913524" y="880715"/>
            <a:ext cx="630643" cy="417194"/>
          </a:xfrm>
          <a:prstGeom prst="rect">
            <a:avLst/>
          </a:prstGeom>
        </p:spPr>
      </p:pic>
      <p:sp>
        <p:nvSpPr>
          <p:cNvPr id="110" name=""/>
          <p:cNvSpPr txBox="1"/>
          <p:nvPr/>
        </p:nvSpPr>
        <p:spPr>
          <a:xfrm>
            <a:off x="3696613" y="1363720"/>
            <a:ext cx="1252577" cy="482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로그아웃 버튼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상세페이지 참조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)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11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768895" y="885295"/>
            <a:ext cx="630643" cy="417194"/>
          </a:xfrm>
          <a:prstGeom prst="rect">
            <a:avLst/>
          </a:prstGeom>
        </p:spPr>
      </p:pic>
      <p:sp>
        <p:nvSpPr>
          <p:cNvPr id="112" name=""/>
          <p:cNvSpPr txBox="1"/>
          <p:nvPr/>
        </p:nvSpPr>
        <p:spPr>
          <a:xfrm>
            <a:off x="8551983" y="1368299"/>
            <a:ext cx="990688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로그인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13" name=""/>
          <p:cNvCxnSpPr/>
          <p:nvPr/>
        </p:nvCxnSpPr>
        <p:spPr>
          <a:xfrm>
            <a:off x="7300302" y="1116111"/>
            <a:ext cx="114776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"/>
          <p:cNvCxnSpPr/>
          <p:nvPr/>
        </p:nvCxnSpPr>
        <p:spPr>
          <a:xfrm>
            <a:off x="6049816" y="3305996"/>
            <a:ext cx="99321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865033" y="2020253"/>
            <a:ext cx="630643" cy="417194"/>
          </a:xfrm>
          <a:prstGeom prst="rect">
            <a:avLst/>
          </a:prstGeom>
        </p:spPr>
      </p:pic>
      <p:sp>
        <p:nvSpPr>
          <p:cNvPr id="130" name=""/>
          <p:cNvSpPr txBox="1"/>
          <p:nvPr/>
        </p:nvSpPr>
        <p:spPr>
          <a:xfrm>
            <a:off x="3565570" y="2445529"/>
            <a:ext cx="1408789" cy="486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랭킹 창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상세페이지 참조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맑은 고딕"/>
            </a:endParaRPr>
          </a:p>
        </p:txBody>
      </p:sp>
      <p:cxnSp>
        <p:nvCxnSpPr>
          <p:cNvPr id="131" name=""/>
          <p:cNvCxnSpPr>
            <a:endCxn id="129" idx="1"/>
          </p:cNvCxnSpPr>
          <p:nvPr/>
        </p:nvCxnSpPr>
        <p:spPr>
          <a:xfrm flipV="1">
            <a:off x="2682394" y="2228849"/>
            <a:ext cx="1182639" cy="863407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"/>
          <p:cNvCxnSpPr/>
          <p:nvPr/>
        </p:nvCxnSpPr>
        <p:spPr>
          <a:xfrm rot="10800000">
            <a:off x="4630619" y="2269387"/>
            <a:ext cx="4161244" cy="861355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"/>
          <p:cNvCxnSpPr>
            <a:endCxn id="91" idx="1"/>
          </p:cNvCxnSpPr>
          <p:nvPr/>
        </p:nvCxnSpPr>
        <p:spPr>
          <a:xfrm>
            <a:off x="2826712" y="3794606"/>
            <a:ext cx="974244" cy="805206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895039" y="4440052"/>
            <a:ext cx="630643" cy="417194"/>
          </a:xfrm>
          <a:prstGeom prst="rect">
            <a:avLst/>
          </a:prstGeom>
        </p:spPr>
      </p:pic>
      <p:pic>
        <p:nvPicPr>
          <p:cNvPr id="134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895039" y="5604218"/>
            <a:ext cx="630643" cy="417194"/>
          </a:xfrm>
          <a:prstGeom prst="rect">
            <a:avLst/>
          </a:prstGeom>
        </p:spPr>
      </p:pic>
      <p:sp>
        <p:nvSpPr>
          <p:cNvPr id="135" name=""/>
          <p:cNvSpPr txBox="1"/>
          <p:nvPr/>
        </p:nvSpPr>
        <p:spPr>
          <a:xfrm>
            <a:off x="5432594" y="4871248"/>
            <a:ext cx="1340516" cy="291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단체 채팅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36" name=""/>
          <p:cNvSpPr txBox="1"/>
          <p:nvPr/>
        </p:nvSpPr>
        <p:spPr>
          <a:xfrm>
            <a:off x="5487819" y="5985768"/>
            <a:ext cx="1340516" cy="291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귓속말 채팅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8333695" y="6103148"/>
            <a:ext cx="1650799" cy="49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유니캐스트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Sender 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ON/OFF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38" name=""/>
          <p:cNvCxnSpPr/>
          <p:nvPr/>
        </p:nvCxnSpPr>
        <p:spPr>
          <a:xfrm>
            <a:off x="6665443" y="4643727"/>
            <a:ext cx="177303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"/>
          <p:cNvCxnSpPr/>
          <p:nvPr/>
        </p:nvCxnSpPr>
        <p:spPr>
          <a:xfrm>
            <a:off x="6646241" y="5806355"/>
            <a:ext cx="183033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"/>
          <p:cNvCxnSpPr/>
          <p:nvPr/>
        </p:nvCxnSpPr>
        <p:spPr>
          <a:xfrm flipV="1">
            <a:off x="6559742" y="4767791"/>
            <a:ext cx="1897591" cy="89333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"/>
          <p:cNvCxnSpPr/>
          <p:nvPr/>
        </p:nvCxnSpPr>
        <p:spPr>
          <a:xfrm>
            <a:off x="6675197" y="4775969"/>
            <a:ext cx="1801378" cy="905837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84333" y="3097531"/>
            <a:ext cx="630643" cy="417194"/>
          </a:xfrm>
          <a:prstGeom prst="rect">
            <a:avLst/>
          </a:prstGeom>
        </p:spPr>
      </p:pic>
      <p:sp>
        <p:nvSpPr>
          <p:cNvPr id="143" name=""/>
          <p:cNvSpPr txBox="1"/>
          <p:nvPr/>
        </p:nvSpPr>
        <p:spPr>
          <a:xfrm>
            <a:off x="362671" y="3580535"/>
            <a:ext cx="845214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로비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44" name=""/>
          <p:cNvCxnSpPr>
            <a:stCxn id="149" idx="2"/>
          </p:cNvCxnSpPr>
          <p:nvPr/>
        </p:nvCxnSpPr>
        <p:spPr>
          <a:xfrm rot="16200000" flipH="1">
            <a:off x="1830806" y="2386239"/>
            <a:ext cx="987310" cy="1395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989314" y="5215488"/>
            <a:ext cx="532796" cy="502920"/>
          </a:xfrm>
          <a:prstGeom prst="rect">
            <a:avLst/>
          </a:prstGeom>
        </p:spPr>
      </p:pic>
      <p:sp>
        <p:nvSpPr>
          <p:cNvPr id="146" name=""/>
          <p:cNvSpPr txBox="1"/>
          <p:nvPr/>
        </p:nvSpPr>
        <p:spPr>
          <a:xfrm>
            <a:off x="1472045" y="5792702"/>
            <a:ext cx="1650799" cy="483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유니캐스트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Receiver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멀티캐스트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Receiver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47" name=""/>
          <p:cNvCxnSpPr/>
          <p:nvPr/>
        </p:nvCxnSpPr>
        <p:spPr>
          <a:xfrm rot="16200000" flipH="1">
            <a:off x="1690210" y="4527020"/>
            <a:ext cx="125315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065992" y="1053657"/>
            <a:ext cx="501015" cy="506460"/>
          </a:xfrm>
          <a:prstGeom prst="rect">
            <a:avLst/>
          </a:prstGeom>
        </p:spPr>
      </p:pic>
      <p:sp>
        <p:nvSpPr>
          <p:cNvPr id="149" name=""/>
          <p:cNvSpPr txBox="1"/>
          <p:nvPr/>
        </p:nvSpPr>
        <p:spPr>
          <a:xfrm>
            <a:off x="1846560" y="1604774"/>
            <a:ext cx="954405" cy="288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회원정보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50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060101" y="3011805"/>
            <a:ext cx="532796" cy="502920"/>
          </a:xfrm>
          <a:prstGeom prst="rect">
            <a:avLst/>
          </a:prstGeom>
        </p:spPr>
      </p:pic>
      <p:sp>
        <p:nvSpPr>
          <p:cNvPr id="151" name=""/>
          <p:cNvSpPr txBox="1"/>
          <p:nvPr/>
        </p:nvSpPr>
        <p:spPr>
          <a:xfrm>
            <a:off x="1937385" y="3514725"/>
            <a:ext cx="840105" cy="2913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로비 실행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52" name=""/>
          <p:cNvCxnSpPr/>
          <p:nvPr/>
        </p:nvCxnSpPr>
        <p:spPr>
          <a:xfrm>
            <a:off x="1188879" y="3294206"/>
            <a:ext cx="80223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078139" y="3041022"/>
            <a:ext cx="532796" cy="502920"/>
          </a:xfrm>
          <a:prstGeom prst="rect">
            <a:avLst/>
          </a:prstGeom>
        </p:spPr>
      </p:pic>
      <p:sp>
        <p:nvSpPr>
          <p:cNvPr id="154" name=""/>
          <p:cNvSpPr txBox="1"/>
          <p:nvPr/>
        </p:nvSpPr>
        <p:spPr>
          <a:xfrm>
            <a:off x="6938010" y="3543942"/>
            <a:ext cx="868680" cy="4832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게임종료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게임오버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55" name=""/>
          <p:cNvCxnSpPr/>
          <p:nvPr/>
        </p:nvCxnSpPr>
        <p:spPr>
          <a:xfrm>
            <a:off x="7674262" y="3323699"/>
            <a:ext cx="115613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29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25348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유스케이스 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264923" y="617691"/>
            <a:ext cx="2712592" cy="361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유스케이스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f0000"/>
                </a:solidFill>
                <a:latin typeface="맑은 고딕"/>
              </a:rPr>
              <a:t>로그아웃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3104" y="3579365"/>
            <a:ext cx="532796" cy="502920"/>
          </a:xfrm>
          <a:prstGeom prst="rect">
            <a:avLst/>
          </a:prstGeom>
        </p:spPr>
      </p:pic>
      <p:sp>
        <p:nvSpPr>
          <p:cNvPr id="74" name=""/>
          <p:cNvSpPr txBox="1"/>
          <p:nvPr/>
        </p:nvSpPr>
        <p:spPr>
          <a:xfrm>
            <a:off x="5560273" y="4141685"/>
            <a:ext cx="987744" cy="28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로그아웃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80" name=""/>
          <p:cNvCxnSpPr/>
          <p:nvPr/>
        </p:nvCxnSpPr>
        <p:spPr>
          <a:xfrm>
            <a:off x="3910757" y="3905292"/>
            <a:ext cx="1588503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"/>
          <p:cNvCxnSpPr/>
          <p:nvPr/>
        </p:nvCxnSpPr>
        <p:spPr>
          <a:xfrm>
            <a:off x="1614439" y="1820141"/>
            <a:ext cx="1184816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8546" y="3640456"/>
            <a:ext cx="630643" cy="417194"/>
          </a:xfrm>
          <a:prstGeom prst="rect">
            <a:avLst/>
          </a:prstGeom>
        </p:spPr>
      </p:pic>
      <p:sp>
        <p:nvSpPr>
          <p:cNvPr id="110" name=""/>
          <p:cNvSpPr txBox="1"/>
          <p:nvPr/>
        </p:nvSpPr>
        <p:spPr>
          <a:xfrm>
            <a:off x="2781635" y="4123460"/>
            <a:ext cx="1128752" cy="282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로그아웃 버튼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5392" y="3683135"/>
            <a:ext cx="630643" cy="417194"/>
          </a:xfrm>
          <a:prstGeom prst="rect">
            <a:avLst/>
          </a:prstGeom>
        </p:spPr>
      </p:pic>
      <p:sp>
        <p:nvSpPr>
          <p:cNvPr id="112" name=""/>
          <p:cNvSpPr txBox="1"/>
          <p:nvPr/>
        </p:nvSpPr>
        <p:spPr>
          <a:xfrm>
            <a:off x="8008480" y="4166139"/>
            <a:ext cx="990688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로그인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13" name=""/>
          <p:cNvCxnSpPr/>
          <p:nvPr/>
        </p:nvCxnSpPr>
        <p:spPr>
          <a:xfrm>
            <a:off x="6336652" y="3904427"/>
            <a:ext cx="156791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2741" y="1613747"/>
            <a:ext cx="630643" cy="417194"/>
          </a:xfrm>
          <a:prstGeom prst="rect">
            <a:avLst/>
          </a:prstGeom>
        </p:spPr>
      </p:pic>
      <p:sp>
        <p:nvSpPr>
          <p:cNvPr id="143" name=""/>
          <p:cNvSpPr txBox="1"/>
          <p:nvPr/>
        </p:nvSpPr>
        <p:spPr>
          <a:xfrm>
            <a:off x="591079" y="2096752"/>
            <a:ext cx="845214" cy="28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로비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44" name=""/>
          <p:cNvCxnSpPr/>
          <p:nvPr/>
        </p:nvCxnSpPr>
        <p:spPr>
          <a:xfrm rot="16200000" flipH="1">
            <a:off x="2869983" y="3007519"/>
            <a:ext cx="93330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69905" y="1492288"/>
            <a:ext cx="501015" cy="506460"/>
          </a:xfrm>
          <a:prstGeom prst="rect">
            <a:avLst/>
          </a:prstGeom>
        </p:spPr>
      </p:pic>
      <p:sp>
        <p:nvSpPr>
          <p:cNvPr id="149" name=""/>
          <p:cNvSpPr txBox="1"/>
          <p:nvPr/>
        </p:nvSpPr>
        <p:spPr>
          <a:xfrm>
            <a:off x="5421899" y="2043405"/>
            <a:ext cx="954405" cy="288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회원정보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5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068973" y="1544773"/>
            <a:ext cx="532796" cy="502920"/>
          </a:xfrm>
          <a:prstGeom prst="rect">
            <a:avLst/>
          </a:prstGeom>
        </p:spPr>
      </p:pic>
      <p:sp>
        <p:nvSpPr>
          <p:cNvPr id="151" name=""/>
          <p:cNvSpPr txBox="1"/>
          <p:nvPr/>
        </p:nvSpPr>
        <p:spPr>
          <a:xfrm>
            <a:off x="2609779" y="2107093"/>
            <a:ext cx="1507289" cy="28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사용자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캐릭터 확인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52" name=""/>
          <p:cNvCxnSpPr/>
          <p:nvPr/>
        </p:nvCxnSpPr>
        <p:spPr>
          <a:xfrm rot="10800000">
            <a:off x="3893127" y="1799359"/>
            <a:ext cx="151210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"/>
          <p:cNvCxnSpPr/>
          <p:nvPr/>
        </p:nvCxnSpPr>
        <p:spPr>
          <a:xfrm rot="16200000" flipH="1">
            <a:off x="5545054" y="4871875"/>
            <a:ext cx="73070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674142" y="5263438"/>
            <a:ext cx="532796" cy="502920"/>
          </a:xfrm>
          <a:prstGeom prst="rect">
            <a:avLst/>
          </a:prstGeom>
        </p:spPr>
      </p:pic>
      <p:sp>
        <p:nvSpPr>
          <p:cNvPr id="158" name=""/>
          <p:cNvSpPr txBox="1"/>
          <p:nvPr/>
        </p:nvSpPr>
        <p:spPr>
          <a:xfrm>
            <a:off x="5156872" y="5840651"/>
            <a:ext cx="1650799" cy="674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유니캐스트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Receiver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멀티캐스트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Receiver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접속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OFF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30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25348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유스케이스 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264922" y="617691"/>
            <a:ext cx="2293492" cy="361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유스케이스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f0000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cxnSp>
        <p:nvCxnSpPr>
          <p:cNvPr id="80" name=""/>
          <p:cNvCxnSpPr/>
          <p:nvPr/>
        </p:nvCxnSpPr>
        <p:spPr>
          <a:xfrm rot="16200000" flipH="1">
            <a:off x="1814572" y="4550766"/>
            <a:ext cx="90012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"/>
          <p:cNvCxnSpPr/>
          <p:nvPr/>
        </p:nvCxnSpPr>
        <p:spPr>
          <a:xfrm>
            <a:off x="1835221" y="1524865"/>
            <a:ext cx="2373733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7636" y="3220403"/>
            <a:ext cx="630643" cy="417194"/>
          </a:xfrm>
          <a:prstGeom prst="rect">
            <a:avLst/>
          </a:prstGeom>
        </p:spPr>
      </p:pic>
      <p:sp>
        <p:nvSpPr>
          <p:cNvPr id="110" name=""/>
          <p:cNvSpPr txBox="1"/>
          <p:nvPr/>
        </p:nvSpPr>
        <p:spPr>
          <a:xfrm>
            <a:off x="1800725" y="3703407"/>
            <a:ext cx="1128752" cy="28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단체 채팅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40605" y="3220403"/>
            <a:ext cx="630643" cy="417194"/>
          </a:xfrm>
          <a:prstGeom prst="rect">
            <a:avLst/>
          </a:prstGeom>
        </p:spPr>
      </p:pic>
      <p:sp>
        <p:nvSpPr>
          <p:cNvPr id="112" name=""/>
          <p:cNvSpPr txBox="1"/>
          <p:nvPr/>
        </p:nvSpPr>
        <p:spPr>
          <a:xfrm>
            <a:off x="6723693" y="3703407"/>
            <a:ext cx="986621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귓속말 채팅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9789" y="1308851"/>
            <a:ext cx="630643" cy="417194"/>
          </a:xfrm>
          <a:prstGeom prst="rect">
            <a:avLst/>
          </a:prstGeom>
        </p:spPr>
      </p:pic>
      <p:sp>
        <p:nvSpPr>
          <p:cNvPr id="143" name=""/>
          <p:cNvSpPr txBox="1"/>
          <p:nvPr/>
        </p:nvSpPr>
        <p:spPr>
          <a:xfrm>
            <a:off x="798127" y="1791855"/>
            <a:ext cx="845214" cy="28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로비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4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51985" y="3707529"/>
            <a:ext cx="501015" cy="506460"/>
          </a:xfrm>
          <a:prstGeom prst="rect">
            <a:avLst/>
          </a:prstGeom>
        </p:spPr>
      </p:pic>
      <p:sp>
        <p:nvSpPr>
          <p:cNvPr id="149" name=""/>
          <p:cNvSpPr txBox="1"/>
          <p:nvPr/>
        </p:nvSpPr>
        <p:spPr>
          <a:xfrm>
            <a:off x="4203979" y="4258646"/>
            <a:ext cx="954405" cy="288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회원정보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52" name=""/>
          <p:cNvCxnSpPr/>
          <p:nvPr/>
        </p:nvCxnSpPr>
        <p:spPr>
          <a:xfrm rot="10800000" flipV="1">
            <a:off x="2817972" y="4673395"/>
            <a:ext cx="1366883" cy="609396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37973" y="1203883"/>
            <a:ext cx="532796" cy="502920"/>
          </a:xfrm>
          <a:prstGeom prst="rect">
            <a:avLst/>
          </a:prstGeom>
        </p:spPr>
      </p:pic>
      <p:sp>
        <p:nvSpPr>
          <p:cNvPr id="157" name=""/>
          <p:cNvSpPr txBox="1"/>
          <p:nvPr/>
        </p:nvSpPr>
        <p:spPr>
          <a:xfrm>
            <a:off x="4020704" y="1781096"/>
            <a:ext cx="1650799" cy="674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유니캐스트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Receiver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멀티캐스트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Receiver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접속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ON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58" name=""/>
          <p:cNvCxnSpPr/>
          <p:nvPr/>
        </p:nvCxnSpPr>
        <p:spPr>
          <a:xfrm rot="10800000" flipV="1">
            <a:off x="2689533" y="2341354"/>
            <a:ext cx="1736540" cy="877685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"/>
          <p:cNvCxnSpPr/>
          <p:nvPr/>
        </p:nvCxnSpPr>
        <p:spPr>
          <a:xfrm>
            <a:off x="5264342" y="2349434"/>
            <a:ext cx="1737046" cy="849122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11318" y="5101756"/>
            <a:ext cx="532796" cy="502920"/>
          </a:xfrm>
          <a:prstGeom prst="rect">
            <a:avLst/>
          </a:prstGeom>
        </p:spPr>
      </p:pic>
      <p:sp>
        <p:nvSpPr>
          <p:cNvPr id="161" name=""/>
          <p:cNvSpPr txBox="1"/>
          <p:nvPr/>
        </p:nvSpPr>
        <p:spPr>
          <a:xfrm>
            <a:off x="1494048" y="5678970"/>
            <a:ext cx="1650799" cy="49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유니캐스트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sender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OFF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멀티캐스트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sender ON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62" name=""/>
          <p:cNvCxnSpPr/>
          <p:nvPr/>
        </p:nvCxnSpPr>
        <p:spPr>
          <a:xfrm rot="16200000" flipH="1">
            <a:off x="6841706" y="4569238"/>
            <a:ext cx="90012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038453" y="5129753"/>
            <a:ext cx="532796" cy="502920"/>
          </a:xfrm>
          <a:prstGeom prst="rect">
            <a:avLst/>
          </a:prstGeom>
        </p:spPr>
      </p:pic>
      <p:sp>
        <p:nvSpPr>
          <p:cNvPr id="164" name=""/>
          <p:cNvSpPr txBox="1"/>
          <p:nvPr/>
        </p:nvSpPr>
        <p:spPr>
          <a:xfrm>
            <a:off x="6521183" y="5706967"/>
            <a:ext cx="1650799" cy="49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유니캐스트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sender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OFF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멀티캐스트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sender ON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65" name=""/>
          <p:cNvCxnSpPr/>
          <p:nvPr/>
        </p:nvCxnSpPr>
        <p:spPr>
          <a:xfrm>
            <a:off x="5250016" y="4622185"/>
            <a:ext cx="1303689" cy="660605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31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25348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유스케이스 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264922" y="617691"/>
            <a:ext cx="2503042" cy="361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유스케이스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f0000"/>
                </a:solidFill>
                <a:latin typeface="맑은 고딕"/>
              </a:rPr>
              <a:t>랭킹창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82883" y="3821776"/>
            <a:ext cx="532796" cy="502920"/>
          </a:xfrm>
          <a:prstGeom prst="rect">
            <a:avLst/>
          </a:prstGeom>
        </p:spPr>
      </p:pic>
      <p:sp>
        <p:nvSpPr>
          <p:cNvPr id="74" name=""/>
          <p:cNvSpPr txBox="1"/>
          <p:nvPr/>
        </p:nvSpPr>
        <p:spPr>
          <a:xfrm>
            <a:off x="4141486" y="4384096"/>
            <a:ext cx="1459183" cy="287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랭킹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순위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업데이트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80" name=""/>
          <p:cNvCxnSpPr/>
          <p:nvPr/>
        </p:nvCxnSpPr>
        <p:spPr>
          <a:xfrm>
            <a:off x="5408932" y="4035136"/>
            <a:ext cx="1588503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"/>
          <p:cNvCxnSpPr/>
          <p:nvPr/>
        </p:nvCxnSpPr>
        <p:spPr>
          <a:xfrm>
            <a:off x="3112613" y="2131002"/>
            <a:ext cx="1184816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99792" y="3912264"/>
            <a:ext cx="630643" cy="417194"/>
          </a:xfrm>
          <a:prstGeom prst="rect">
            <a:avLst/>
          </a:prstGeom>
        </p:spPr>
      </p:pic>
      <p:sp>
        <p:nvSpPr>
          <p:cNvPr id="112" name=""/>
          <p:cNvSpPr txBox="1"/>
          <p:nvPr/>
        </p:nvSpPr>
        <p:spPr>
          <a:xfrm>
            <a:off x="7082879" y="4395268"/>
            <a:ext cx="1336160" cy="28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랭킹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순위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테이블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10916" y="1924609"/>
            <a:ext cx="630643" cy="417194"/>
          </a:xfrm>
          <a:prstGeom prst="rect">
            <a:avLst/>
          </a:prstGeom>
        </p:spPr>
      </p:pic>
      <p:sp>
        <p:nvSpPr>
          <p:cNvPr id="143" name=""/>
          <p:cNvSpPr txBox="1"/>
          <p:nvPr/>
        </p:nvSpPr>
        <p:spPr>
          <a:xfrm>
            <a:off x="2089254" y="2407613"/>
            <a:ext cx="845214" cy="28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로비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44" name=""/>
          <p:cNvCxnSpPr/>
          <p:nvPr/>
        </p:nvCxnSpPr>
        <p:spPr>
          <a:xfrm rot="16200000" flipH="1">
            <a:off x="4368158" y="3318381"/>
            <a:ext cx="93330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68080" y="1803149"/>
            <a:ext cx="501015" cy="506460"/>
          </a:xfrm>
          <a:prstGeom prst="rect">
            <a:avLst/>
          </a:prstGeom>
        </p:spPr>
      </p:pic>
      <p:sp>
        <p:nvSpPr>
          <p:cNvPr id="149" name=""/>
          <p:cNvSpPr txBox="1"/>
          <p:nvPr/>
        </p:nvSpPr>
        <p:spPr>
          <a:xfrm>
            <a:off x="6920073" y="2354266"/>
            <a:ext cx="954405" cy="288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회원정보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5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67148" y="1855635"/>
            <a:ext cx="532796" cy="502920"/>
          </a:xfrm>
          <a:prstGeom prst="rect">
            <a:avLst/>
          </a:prstGeom>
        </p:spPr>
      </p:pic>
      <p:sp>
        <p:nvSpPr>
          <p:cNvPr id="151" name=""/>
          <p:cNvSpPr txBox="1"/>
          <p:nvPr/>
        </p:nvSpPr>
        <p:spPr>
          <a:xfrm>
            <a:off x="4107953" y="2417954"/>
            <a:ext cx="1690093" cy="291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사용자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젤리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점수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52" name=""/>
          <p:cNvCxnSpPr/>
          <p:nvPr/>
        </p:nvCxnSpPr>
        <p:spPr>
          <a:xfrm rot="10800000">
            <a:off x="5391302" y="2110220"/>
            <a:ext cx="151210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32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25348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유스케이스 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245681" y="617691"/>
            <a:ext cx="2712784" cy="361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유스케이스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bf0000"/>
                </a:solidFill>
                <a:latin typeface="맑은 고딕"/>
              </a:rPr>
              <a:t>게임시작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cxnSp>
        <p:nvCxnSpPr>
          <p:cNvPr id="85" name=""/>
          <p:cNvCxnSpPr/>
          <p:nvPr/>
        </p:nvCxnSpPr>
        <p:spPr>
          <a:xfrm>
            <a:off x="6540360" y="3297432"/>
            <a:ext cx="148104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"/>
          <p:cNvCxnSpPr/>
          <p:nvPr/>
        </p:nvCxnSpPr>
        <p:spPr>
          <a:xfrm>
            <a:off x="4282827" y="3286125"/>
            <a:ext cx="140696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46233" y="3077528"/>
            <a:ext cx="630643" cy="417194"/>
          </a:xfrm>
          <a:prstGeom prst="rect">
            <a:avLst/>
          </a:prstGeom>
        </p:spPr>
      </p:pic>
      <p:sp>
        <p:nvSpPr>
          <p:cNvPr id="99" name=""/>
          <p:cNvSpPr txBox="1"/>
          <p:nvPr/>
        </p:nvSpPr>
        <p:spPr>
          <a:xfrm>
            <a:off x="5667422" y="3560532"/>
            <a:ext cx="1167718" cy="28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게임 시작 버튼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41957" y="3023320"/>
            <a:ext cx="532796" cy="502920"/>
          </a:xfrm>
          <a:prstGeom prst="rect">
            <a:avLst/>
          </a:prstGeom>
        </p:spPr>
      </p:pic>
      <p:sp>
        <p:nvSpPr>
          <p:cNvPr id="102" name=""/>
          <p:cNvSpPr txBox="1"/>
          <p:nvPr/>
        </p:nvSpPr>
        <p:spPr>
          <a:xfrm>
            <a:off x="7719060" y="3526240"/>
            <a:ext cx="1421130" cy="2913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게임화면으로 이동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0083" y="3097531"/>
            <a:ext cx="630643" cy="417194"/>
          </a:xfrm>
          <a:prstGeom prst="rect">
            <a:avLst/>
          </a:prstGeom>
        </p:spPr>
      </p:pic>
      <p:sp>
        <p:nvSpPr>
          <p:cNvPr id="143" name=""/>
          <p:cNvSpPr txBox="1"/>
          <p:nvPr/>
        </p:nvSpPr>
        <p:spPr>
          <a:xfrm>
            <a:off x="648421" y="3580535"/>
            <a:ext cx="843194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로비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44" name=""/>
          <p:cNvCxnSpPr>
            <a:stCxn id="149" idx="2"/>
          </p:cNvCxnSpPr>
          <p:nvPr/>
        </p:nvCxnSpPr>
        <p:spPr>
          <a:xfrm rot="16200000" flipH="1">
            <a:off x="3389442" y="2395860"/>
            <a:ext cx="987310" cy="1395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24628" y="1063278"/>
            <a:ext cx="501015" cy="506460"/>
          </a:xfrm>
          <a:prstGeom prst="rect">
            <a:avLst/>
          </a:prstGeom>
        </p:spPr>
      </p:pic>
      <p:sp>
        <p:nvSpPr>
          <p:cNvPr id="149" name=""/>
          <p:cNvSpPr txBox="1"/>
          <p:nvPr/>
        </p:nvSpPr>
        <p:spPr>
          <a:xfrm>
            <a:off x="3405197" y="1614395"/>
            <a:ext cx="954405" cy="288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회원정보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5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31726" y="3011805"/>
            <a:ext cx="532796" cy="502920"/>
          </a:xfrm>
          <a:prstGeom prst="rect">
            <a:avLst/>
          </a:prstGeom>
        </p:spPr>
      </p:pic>
      <p:sp>
        <p:nvSpPr>
          <p:cNvPr id="151" name=""/>
          <p:cNvSpPr txBox="1"/>
          <p:nvPr/>
        </p:nvSpPr>
        <p:spPr>
          <a:xfrm>
            <a:off x="3223260" y="3514725"/>
            <a:ext cx="1478280" cy="2913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사용자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캐릭터 확인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52" name=""/>
          <p:cNvCxnSpPr/>
          <p:nvPr/>
        </p:nvCxnSpPr>
        <p:spPr>
          <a:xfrm>
            <a:off x="1567474" y="3294206"/>
            <a:ext cx="173551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"/>
          <p:cNvCxnSpPr/>
          <p:nvPr/>
        </p:nvCxnSpPr>
        <p:spPr>
          <a:xfrm rot="5400000">
            <a:off x="7857770" y="4549840"/>
            <a:ext cx="112581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184413" y="5138959"/>
            <a:ext cx="532796" cy="502920"/>
          </a:xfrm>
          <a:prstGeom prst="rect">
            <a:avLst/>
          </a:prstGeom>
        </p:spPr>
      </p:pic>
      <p:sp>
        <p:nvSpPr>
          <p:cNvPr id="158" name=""/>
          <p:cNvSpPr txBox="1"/>
          <p:nvPr/>
        </p:nvSpPr>
        <p:spPr>
          <a:xfrm>
            <a:off x="7667143" y="5716172"/>
            <a:ext cx="1650799" cy="674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유니캐스트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Receiver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멀티캐스트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Receiver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접속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OFF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36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25348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유스케이스 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264924" y="617691"/>
            <a:ext cx="2169666" cy="361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유스케이스</a:t>
            </a: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cxnSp>
        <p:nvCxnSpPr>
          <p:cNvPr id="85" name=""/>
          <p:cNvCxnSpPr/>
          <p:nvPr/>
        </p:nvCxnSpPr>
        <p:spPr>
          <a:xfrm>
            <a:off x="1696137" y="1526582"/>
            <a:ext cx="289661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4676" y="1242272"/>
            <a:ext cx="630643" cy="417194"/>
          </a:xfrm>
          <a:prstGeom prst="rect">
            <a:avLst/>
          </a:prstGeom>
        </p:spPr>
      </p:pic>
      <p:sp>
        <p:nvSpPr>
          <p:cNvPr id="99" name=""/>
          <p:cNvSpPr txBox="1"/>
          <p:nvPr/>
        </p:nvSpPr>
        <p:spPr>
          <a:xfrm>
            <a:off x="722546" y="1715750"/>
            <a:ext cx="696044" cy="2852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키 조작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6990" y="1184063"/>
            <a:ext cx="532796" cy="502920"/>
          </a:xfrm>
          <a:prstGeom prst="rect">
            <a:avLst/>
          </a:prstGeom>
        </p:spPr>
      </p:pic>
      <p:sp>
        <p:nvSpPr>
          <p:cNvPr id="102" name=""/>
          <p:cNvSpPr txBox="1"/>
          <p:nvPr/>
        </p:nvSpPr>
        <p:spPr>
          <a:xfrm>
            <a:off x="4437697" y="1753658"/>
            <a:ext cx="1030605" cy="282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키 조작 제어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4613910" y="6094844"/>
            <a:ext cx="802005" cy="2850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게임종료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34227" y="5572874"/>
            <a:ext cx="532796" cy="502920"/>
          </a:xfrm>
          <a:prstGeom prst="rect">
            <a:avLst/>
          </a:prstGeom>
        </p:spPr>
      </p:pic>
      <p:cxnSp>
        <p:nvCxnSpPr>
          <p:cNvPr id="114" name=""/>
          <p:cNvCxnSpPr/>
          <p:nvPr/>
        </p:nvCxnSpPr>
        <p:spPr>
          <a:xfrm rot="10800000">
            <a:off x="5371523" y="1668318"/>
            <a:ext cx="2597728" cy="87553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9210" y="4353728"/>
            <a:ext cx="501015" cy="506460"/>
          </a:xfrm>
          <a:prstGeom prst="rect">
            <a:avLst/>
          </a:prstGeom>
        </p:spPr>
      </p:pic>
      <p:sp>
        <p:nvSpPr>
          <p:cNvPr id="116" name=""/>
          <p:cNvSpPr txBox="1"/>
          <p:nvPr/>
        </p:nvSpPr>
        <p:spPr>
          <a:xfrm>
            <a:off x="200360" y="4851928"/>
            <a:ext cx="1602105" cy="489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회원정보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HP(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체력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19" name=""/>
          <p:cNvCxnSpPr/>
          <p:nvPr/>
        </p:nvCxnSpPr>
        <p:spPr>
          <a:xfrm rot="16200000" flipH="1">
            <a:off x="4365620" y="4833701"/>
            <a:ext cx="127001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0470" y="2305048"/>
            <a:ext cx="501015" cy="506460"/>
          </a:xfrm>
          <a:prstGeom prst="rect">
            <a:avLst/>
          </a:prstGeom>
        </p:spPr>
      </p:pic>
      <p:sp>
        <p:nvSpPr>
          <p:cNvPr id="126" name=""/>
          <p:cNvSpPr txBox="1"/>
          <p:nvPr/>
        </p:nvSpPr>
        <p:spPr>
          <a:xfrm>
            <a:off x="282786" y="2846544"/>
            <a:ext cx="1494733" cy="285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배경 이미지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27" name=""/>
          <p:cNvCxnSpPr/>
          <p:nvPr/>
        </p:nvCxnSpPr>
        <p:spPr>
          <a:xfrm rot="10800000">
            <a:off x="5352280" y="1522912"/>
            <a:ext cx="252670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348065" y="1129819"/>
            <a:ext cx="501015" cy="506460"/>
          </a:xfrm>
          <a:prstGeom prst="rect">
            <a:avLst/>
          </a:prstGeom>
        </p:spPr>
      </p:pic>
      <p:sp>
        <p:nvSpPr>
          <p:cNvPr id="137" name=""/>
          <p:cNvSpPr txBox="1"/>
          <p:nvPr/>
        </p:nvSpPr>
        <p:spPr>
          <a:xfrm>
            <a:off x="7745128" y="1680840"/>
            <a:ext cx="1703607" cy="288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캐릭터 이미지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3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396679" y="2207588"/>
            <a:ext cx="501015" cy="506460"/>
          </a:xfrm>
          <a:prstGeom prst="rect">
            <a:avLst/>
          </a:prstGeom>
        </p:spPr>
      </p:pic>
      <p:sp>
        <p:nvSpPr>
          <p:cNvPr id="139" name=""/>
          <p:cNvSpPr txBox="1"/>
          <p:nvPr/>
        </p:nvSpPr>
        <p:spPr>
          <a:xfrm>
            <a:off x="7888994" y="2749083"/>
            <a:ext cx="1639052" cy="287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캐릭터 위치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40" name=""/>
          <p:cNvCxnSpPr/>
          <p:nvPr/>
        </p:nvCxnSpPr>
        <p:spPr>
          <a:xfrm rot="16200000" flipH="1">
            <a:off x="4432969" y="2591961"/>
            <a:ext cx="113531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719939" y="3232362"/>
            <a:ext cx="532796" cy="502920"/>
          </a:xfrm>
          <a:prstGeom prst="rect">
            <a:avLst/>
          </a:prstGeom>
        </p:spPr>
      </p:pic>
      <p:sp>
        <p:nvSpPr>
          <p:cNvPr id="143" name=""/>
          <p:cNvSpPr txBox="1"/>
          <p:nvPr/>
        </p:nvSpPr>
        <p:spPr>
          <a:xfrm>
            <a:off x="4590097" y="3801956"/>
            <a:ext cx="840105" cy="282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게임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44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520498" y="2289387"/>
            <a:ext cx="532796" cy="502920"/>
          </a:xfrm>
          <a:prstGeom prst="rect">
            <a:avLst/>
          </a:prstGeom>
        </p:spPr>
      </p:pic>
      <p:sp>
        <p:nvSpPr>
          <p:cNvPr id="145" name=""/>
          <p:cNvSpPr txBox="1"/>
          <p:nvPr/>
        </p:nvSpPr>
        <p:spPr>
          <a:xfrm>
            <a:off x="2377074" y="2858981"/>
            <a:ext cx="840105" cy="282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배경 이동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46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750350" y="3304019"/>
            <a:ext cx="501015" cy="506460"/>
          </a:xfrm>
          <a:prstGeom prst="rect">
            <a:avLst/>
          </a:prstGeom>
        </p:spPr>
      </p:pic>
      <p:sp>
        <p:nvSpPr>
          <p:cNvPr id="147" name=""/>
          <p:cNvSpPr txBox="1"/>
          <p:nvPr/>
        </p:nvSpPr>
        <p:spPr>
          <a:xfrm>
            <a:off x="242666" y="3845516"/>
            <a:ext cx="1494733" cy="28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젤리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장애물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50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488508" y="4295458"/>
            <a:ext cx="532796" cy="502920"/>
          </a:xfrm>
          <a:prstGeom prst="rect">
            <a:avLst/>
          </a:prstGeom>
        </p:spPr>
      </p:pic>
      <p:sp>
        <p:nvSpPr>
          <p:cNvPr id="151" name=""/>
          <p:cNvSpPr txBox="1"/>
          <p:nvPr/>
        </p:nvSpPr>
        <p:spPr>
          <a:xfrm>
            <a:off x="2451735" y="4807902"/>
            <a:ext cx="611505" cy="4860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HP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bar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체력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52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313443" y="5608762"/>
            <a:ext cx="630643" cy="417194"/>
          </a:xfrm>
          <a:prstGeom prst="rect">
            <a:avLst/>
          </a:prstGeom>
        </p:spPr>
      </p:pic>
      <p:sp>
        <p:nvSpPr>
          <p:cNvPr id="153" name=""/>
          <p:cNvSpPr txBox="1"/>
          <p:nvPr/>
        </p:nvSpPr>
        <p:spPr>
          <a:xfrm>
            <a:off x="7976234" y="6082241"/>
            <a:ext cx="1240155" cy="4881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점수확인 창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젤리 개수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점수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54" name=""/>
          <p:cNvCxnSpPr/>
          <p:nvPr/>
        </p:nvCxnSpPr>
        <p:spPr>
          <a:xfrm>
            <a:off x="5419208" y="5856896"/>
            <a:ext cx="263665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509915" y="3301923"/>
            <a:ext cx="532796" cy="502920"/>
          </a:xfrm>
          <a:prstGeom prst="rect">
            <a:avLst/>
          </a:prstGeom>
        </p:spPr>
      </p:pic>
      <p:sp>
        <p:nvSpPr>
          <p:cNvPr id="160" name=""/>
          <p:cNvSpPr txBox="1"/>
          <p:nvPr/>
        </p:nvSpPr>
        <p:spPr>
          <a:xfrm>
            <a:off x="2127885" y="3871518"/>
            <a:ext cx="1335405" cy="2890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젤리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장애물 이동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61" name=""/>
          <p:cNvCxnSpPr/>
          <p:nvPr/>
        </p:nvCxnSpPr>
        <p:spPr>
          <a:xfrm>
            <a:off x="1459098" y="2577797"/>
            <a:ext cx="94863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"/>
          <p:cNvCxnSpPr/>
          <p:nvPr/>
        </p:nvCxnSpPr>
        <p:spPr>
          <a:xfrm>
            <a:off x="1438317" y="3560219"/>
            <a:ext cx="94863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"/>
          <p:cNvCxnSpPr/>
          <p:nvPr/>
        </p:nvCxnSpPr>
        <p:spPr>
          <a:xfrm>
            <a:off x="1379387" y="4605035"/>
            <a:ext cx="94863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"/>
          <p:cNvCxnSpPr/>
          <p:nvPr/>
        </p:nvCxnSpPr>
        <p:spPr>
          <a:xfrm>
            <a:off x="3185130" y="2564135"/>
            <a:ext cx="1454698" cy="730168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"/>
          <p:cNvCxnSpPr/>
          <p:nvPr/>
        </p:nvCxnSpPr>
        <p:spPr>
          <a:xfrm>
            <a:off x="3206234" y="3554075"/>
            <a:ext cx="132776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"/>
          <p:cNvCxnSpPr>
            <a:endCxn id="143" idx="1"/>
          </p:cNvCxnSpPr>
          <p:nvPr/>
        </p:nvCxnSpPr>
        <p:spPr>
          <a:xfrm flipV="1">
            <a:off x="3165980" y="3943349"/>
            <a:ext cx="1424117" cy="600508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549631" y="3242445"/>
            <a:ext cx="501015" cy="506460"/>
          </a:xfrm>
          <a:prstGeom prst="rect">
            <a:avLst/>
          </a:prstGeom>
        </p:spPr>
      </p:pic>
      <p:sp>
        <p:nvSpPr>
          <p:cNvPr id="171" name=""/>
          <p:cNvSpPr txBox="1"/>
          <p:nvPr/>
        </p:nvSpPr>
        <p:spPr>
          <a:xfrm>
            <a:off x="6041946" y="3783940"/>
            <a:ext cx="1494734" cy="290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획득 젤리 개수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점수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72" name=""/>
          <p:cNvCxnSpPr/>
          <p:nvPr/>
        </p:nvCxnSpPr>
        <p:spPr>
          <a:xfrm>
            <a:off x="5340604" y="3542915"/>
            <a:ext cx="111777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"/>
          <p:cNvCxnSpPr/>
          <p:nvPr/>
        </p:nvCxnSpPr>
        <p:spPr>
          <a:xfrm rot="5400000">
            <a:off x="5039110" y="4299719"/>
            <a:ext cx="1356589" cy="111606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"/>
          <p:cNvCxnSpPr>
            <a:stCxn id="176" idx="3"/>
          </p:cNvCxnSpPr>
          <p:nvPr/>
        </p:nvCxnSpPr>
        <p:spPr>
          <a:xfrm flipV="1">
            <a:off x="1961431" y="5891008"/>
            <a:ext cx="2734696" cy="40236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428635" y="5679784"/>
            <a:ext cx="532796" cy="502920"/>
          </a:xfrm>
          <a:prstGeom prst="rect">
            <a:avLst/>
          </a:prstGeom>
        </p:spPr>
      </p:pic>
      <p:sp>
        <p:nvSpPr>
          <p:cNvPr id="177" name=""/>
          <p:cNvSpPr txBox="1"/>
          <p:nvPr/>
        </p:nvSpPr>
        <p:spPr>
          <a:xfrm>
            <a:off x="945918" y="6184434"/>
            <a:ext cx="1564004" cy="490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HP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감소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(HP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가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0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일 경우 종료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80" name=""/>
          <p:cNvCxnSpPr>
            <a:stCxn id="176" idx="3"/>
          </p:cNvCxnSpPr>
          <p:nvPr/>
        </p:nvCxnSpPr>
        <p:spPr>
          <a:xfrm flipV="1">
            <a:off x="1961431" y="5366115"/>
            <a:ext cx="590989" cy="565129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"/>
          <p:cNvCxnSpPr>
            <a:endCxn id="176" idx="1"/>
          </p:cNvCxnSpPr>
          <p:nvPr/>
        </p:nvCxnSpPr>
        <p:spPr>
          <a:xfrm rot="16200000" flipH="1">
            <a:off x="930159" y="5432769"/>
            <a:ext cx="565419" cy="431532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37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25348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유스케이스 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264923" y="617691"/>
            <a:ext cx="2645917" cy="3614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점수확인 화면 유스케이스</a:t>
            </a: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cxnSp>
        <p:nvCxnSpPr>
          <p:cNvPr id="85" name=""/>
          <p:cNvCxnSpPr/>
          <p:nvPr/>
        </p:nvCxnSpPr>
        <p:spPr>
          <a:xfrm rot="16200000" flipH="1">
            <a:off x="8192476" y="4590045"/>
            <a:ext cx="817618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"/>
          <p:cNvCxnSpPr/>
          <p:nvPr/>
        </p:nvCxnSpPr>
        <p:spPr>
          <a:xfrm>
            <a:off x="1697060" y="3429000"/>
            <a:ext cx="1403949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97829" y="3220403"/>
            <a:ext cx="630643" cy="417194"/>
          </a:xfrm>
          <a:prstGeom prst="rect">
            <a:avLst/>
          </a:prstGeom>
        </p:spPr>
      </p:pic>
      <p:sp>
        <p:nvSpPr>
          <p:cNvPr id="99" name=""/>
          <p:cNvSpPr txBox="1"/>
          <p:nvPr/>
        </p:nvSpPr>
        <p:spPr>
          <a:xfrm>
            <a:off x="8266642" y="3703407"/>
            <a:ext cx="843915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확인 버튼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0455" y="3132815"/>
            <a:ext cx="532796" cy="502920"/>
          </a:xfrm>
          <a:prstGeom prst="rect">
            <a:avLst/>
          </a:prstGeom>
        </p:spPr>
      </p:pic>
      <p:sp>
        <p:nvSpPr>
          <p:cNvPr id="102" name=""/>
          <p:cNvSpPr txBox="1"/>
          <p:nvPr/>
        </p:nvSpPr>
        <p:spPr>
          <a:xfrm>
            <a:off x="2918460" y="3635735"/>
            <a:ext cx="1192530" cy="486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젤리 개수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점수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저장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0583" y="3202306"/>
            <a:ext cx="630643" cy="417194"/>
          </a:xfrm>
          <a:prstGeom prst="rect">
            <a:avLst/>
          </a:prstGeom>
        </p:spPr>
      </p:pic>
      <p:sp>
        <p:nvSpPr>
          <p:cNvPr id="143" name=""/>
          <p:cNvSpPr txBox="1"/>
          <p:nvPr/>
        </p:nvSpPr>
        <p:spPr>
          <a:xfrm>
            <a:off x="705571" y="3685310"/>
            <a:ext cx="1167044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점수 확인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44" name=""/>
          <p:cNvCxnSpPr/>
          <p:nvPr/>
        </p:nvCxnSpPr>
        <p:spPr>
          <a:xfrm rot="5400000" flipH="1">
            <a:off x="3070782" y="2642617"/>
            <a:ext cx="87620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57579" y="1224914"/>
            <a:ext cx="501015" cy="506460"/>
          </a:xfrm>
          <a:prstGeom prst="rect">
            <a:avLst/>
          </a:prstGeom>
        </p:spPr>
      </p:pic>
      <p:sp>
        <p:nvSpPr>
          <p:cNvPr id="149" name=""/>
          <p:cNvSpPr txBox="1"/>
          <p:nvPr/>
        </p:nvSpPr>
        <p:spPr>
          <a:xfrm>
            <a:off x="3009573" y="1776031"/>
            <a:ext cx="954405" cy="288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회원정보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50" name=""/>
          <p:cNvCxnSpPr/>
          <p:nvPr/>
        </p:nvCxnSpPr>
        <p:spPr>
          <a:xfrm>
            <a:off x="4065377" y="3416307"/>
            <a:ext cx="1287745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"/>
          <p:cNvSpPr txBox="1"/>
          <p:nvPr/>
        </p:nvSpPr>
        <p:spPr>
          <a:xfrm>
            <a:off x="8121938" y="5658332"/>
            <a:ext cx="989291" cy="2847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로비로 이동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5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23228" y="5118177"/>
            <a:ext cx="532796" cy="502920"/>
          </a:xfrm>
          <a:prstGeom prst="rect">
            <a:avLst/>
          </a:prstGeom>
        </p:spPr>
      </p:pic>
      <p:sp>
        <p:nvSpPr>
          <p:cNvPr id="156" name=""/>
          <p:cNvSpPr txBox="1"/>
          <p:nvPr/>
        </p:nvSpPr>
        <p:spPr>
          <a:xfrm>
            <a:off x="5350307" y="3703407"/>
            <a:ext cx="1189558" cy="4856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젤리 개수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점수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출력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cxnSp>
        <p:nvCxnSpPr>
          <p:cNvPr id="157" name=""/>
          <p:cNvCxnSpPr/>
          <p:nvPr/>
        </p:nvCxnSpPr>
        <p:spPr>
          <a:xfrm>
            <a:off x="6653484" y="3429000"/>
            <a:ext cx="1517810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77532" y="3177540"/>
            <a:ext cx="532796" cy="50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37024"/>
            <a:ext cx="9906000" cy="5420976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35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4" y="69668"/>
            <a:ext cx="21633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클래스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60" name="TextBox 27"/>
          <p:cNvSpPr txBox="1"/>
          <p:nvPr/>
        </p:nvSpPr>
        <p:spPr>
          <a:xfrm>
            <a:off x="264921" y="617691"/>
            <a:ext cx="72083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타이틀 화면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시작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a01c"/>
                </a:solidFill>
                <a:latin typeface="맑은 고딕"/>
              </a:rPr>
              <a:t>&gt;&gt;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로그인 화면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비회원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a01c"/>
                </a:solidFill>
                <a:latin typeface="맑은 고딕"/>
              </a:rPr>
              <a:t>&gt;&gt;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회원가입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a01c"/>
                </a:solidFill>
                <a:latin typeface="맑은 고딕"/>
              </a:rPr>
              <a:t>&gt;&gt;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첫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캐릭터 배정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694987" y="1589810"/>
            <a:ext cx="986068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타이틀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4295007" y="1252201"/>
            <a:ext cx="657993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로그인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3" name=""/>
          <p:cNvSpPr txBox="1"/>
          <p:nvPr/>
        </p:nvSpPr>
        <p:spPr>
          <a:xfrm>
            <a:off x="3316479" y="4341477"/>
            <a:ext cx="1135294" cy="28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회원가입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7836620" y="5435794"/>
            <a:ext cx="1135294" cy="28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회원정보 저장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7722318" y="1767610"/>
            <a:ext cx="1770294" cy="28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첫 캐릭터 랜덤 배정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39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4" y="69668"/>
            <a:ext cx="21633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클래스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60" name="TextBox 27"/>
          <p:cNvSpPr txBox="1"/>
          <p:nvPr/>
        </p:nvSpPr>
        <p:spPr>
          <a:xfrm>
            <a:off x="264921" y="617691"/>
            <a:ext cx="528434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로그인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회원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a01c"/>
                </a:solidFill>
                <a:latin typeface="맑은 고딕"/>
              </a:rPr>
              <a:t>&gt;&gt;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첫 캐릭터 배정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a01c"/>
                </a:solidFill>
                <a:latin typeface="맑은 고딕"/>
              </a:rPr>
              <a:t>&gt;&gt;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a01c"/>
                </a:solidFill>
                <a:latin typeface="맑은 고딕"/>
              </a:rPr>
              <a:t>&gt;&gt;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게임시작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16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15526"/>
            <a:ext cx="9906000" cy="5742473"/>
          </a:xfrm>
          <a:prstGeom prst="rect">
            <a:avLst/>
          </a:prstGeom>
        </p:spPr>
      </p:pic>
      <p:sp>
        <p:nvSpPr>
          <p:cNvPr id="163" name=""/>
          <p:cNvSpPr txBox="1"/>
          <p:nvPr/>
        </p:nvSpPr>
        <p:spPr>
          <a:xfrm>
            <a:off x="1723257" y="1262784"/>
            <a:ext cx="657993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로그인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4" name=""/>
          <p:cNvSpPr txBox="1"/>
          <p:nvPr/>
        </p:nvSpPr>
        <p:spPr>
          <a:xfrm>
            <a:off x="4570172" y="955867"/>
            <a:ext cx="514483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로비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8013989" y="955867"/>
            <a:ext cx="1414068" cy="290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인게임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게임시작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6" name=""/>
          <p:cNvSpPr txBox="1"/>
          <p:nvPr/>
        </p:nvSpPr>
        <p:spPr>
          <a:xfrm>
            <a:off x="182323" y="4300200"/>
            <a:ext cx="1164300" cy="2900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첫 캐릭터 배정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7" name=""/>
          <p:cNvSpPr txBox="1"/>
          <p:nvPr/>
        </p:nvSpPr>
        <p:spPr>
          <a:xfrm>
            <a:off x="6039140" y="6135351"/>
            <a:ext cx="1468042" cy="2910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게입방법 안내 화면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44" y="69668"/>
            <a:ext cx="169667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 키덜트족 등장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08820" y="6581001"/>
            <a:ext cx="297180" cy="27699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4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4765" y="989170"/>
            <a:ext cx="1898916" cy="3149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1. </a:t>
            </a:r>
            <a:r>
              <a:rPr lang="ko-KR" altLang="en-US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키덜트 </a:t>
            </a:r>
            <a:r>
              <a:rPr lang="en-US" altLang="ko-KR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(Kidult) </a:t>
            </a:r>
            <a:r>
              <a:rPr lang="ko-KR" altLang="en-US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정의 </a:t>
            </a:r>
            <a:endParaRPr lang="ko-KR" altLang="en-US" sz="15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700964" y="114300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배경 및 동기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5012" y="792266"/>
            <a:ext cx="3704411" cy="3665154"/>
          </a:xfrm>
          <a:prstGeom prst="rect">
            <a:avLst/>
          </a:prstGeom>
          <a:ln w="6350" cap="sq" cmpd="sng" algn="ctr">
            <a:gradFill flip="xy" rotWithShape="1">
              <a:gsLst>
                <a:gs pos="0">
                  <a:srgbClr val="000000">
                    <a:lumMod val="90000"/>
                    <a:lumOff val="10000"/>
                    <a:alpha val="100000"/>
                  </a:srgbClr>
                </a:gs>
                <a:gs pos="100000">
                  <a:srgbClr val="000000">
                    <a:lumMod val="70000"/>
                    <a:lumOff val="30000"/>
                    <a:alpha val="100000"/>
                  </a:srgbClr>
                </a:gs>
              </a:gsLst>
              <a:lin ang="2700000" scaled="1"/>
              <a:tileRect/>
            </a:gradFill>
            <a:prstDash val="solid"/>
            <a:miter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5" name=""/>
          <p:cNvSpPr txBox="1"/>
          <p:nvPr/>
        </p:nvSpPr>
        <p:spPr>
          <a:xfrm>
            <a:off x="6253806" y="1455963"/>
            <a:ext cx="3202216" cy="36140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endParaRPr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5635161" y="1250498"/>
            <a:ext cx="4270839" cy="46816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아이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(Kid) +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어른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(Adult)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의 합성어</a:t>
            </a:r>
            <a:b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</a:b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어렸을 적의 분위기와 감성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을 간직한 성인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259000" indent="-259000">
              <a:buAutoNum type="arabicParenR"/>
              <a:defRPr/>
            </a:pP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259000" indent="-259000">
              <a:buAutoNum type="arabicParenR"/>
              <a:defRPr/>
            </a:pP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  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“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성인·청소년 사이에서 문화의 경계가 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허물어지고 </a:t>
            </a:r>
            <a:endParaRPr lang="en-US" altLang="ko-KR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ff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     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있다.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과거 ‘아이들의 전유물’로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여겨지던 애니메이션·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 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장난감 조립·게임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분야에서도 성인이 ‘큰손’으로 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 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떠오르고 있다. “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                       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     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2)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세계비즈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정희원 기자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문단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:1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줄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:1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b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</a:b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“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한국콘텐츠진흥원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은 국내 키덜트 시장 규모가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지난 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2014년 5000억 원대에서 지난해 1조 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6000억원을 훌쩍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넘어선 것으로 추정하고 있다.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”</a:t>
            </a:r>
            <a:b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</a:rPr>
            </a:b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                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1)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이데일리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윤정훈 기자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문단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:10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줄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:1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259000" indent="-259000">
              <a:buAutoNum type="arabicParenR"/>
              <a:defRPr/>
            </a:pP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2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marL="259000" indent="-259000">
              <a:buAutoNum type="arabicParenR"/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6792" y="2699823"/>
            <a:ext cx="4088828" cy="3659412"/>
          </a:xfrm>
          <a:prstGeom prst="rect">
            <a:avLst/>
          </a:prstGeom>
          <a:ln w="6350" cap="sq" cmpd="sng" algn="ctr">
            <a:gradFill flip="xy" rotWithShape="1">
              <a:gsLst>
                <a:gs pos="0">
                  <a:srgbClr val="000000">
                    <a:lumMod val="90000"/>
                    <a:lumOff val="10000"/>
                    <a:alpha val="100000"/>
                  </a:srgbClr>
                </a:gs>
                <a:gs pos="100000">
                  <a:srgbClr val="000000">
                    <a:lumMod val="70000"/>
                    <a:lumOff val="30000"/>
                    <a:alpha val="100000"/>
                  </a:srgbClr>
                </a:gs>
              </a:gsLst>
              <a:lin ang="2700000" scaled="1"/>
              <a:tileRect/>
            </a:gradFill>
            <a:prstDash val="solid"/>
            <a:miter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50" name=""/>
          <p:cNvCxnSpPr/>
          <p:nvPr/>
        </p:nvCxnSpPr>
        <p:spPr>
          <a:xfrm rot="16200000" flipH="1">
            <a:off x="2665433" y="3571877"/>
            <a:ext cx="572366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7"/>
          <p:cNvSpPr txBox="1"/>
          <p:nvPr/>
        </p:nvSpPr>
        <p:spPr>
          <a:xfrm>
            <a:off x="5534854" y="2105904"/>
            <a:ext cx="1288451" cy="3149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2. </a:t>
            </a:r>
            <a:r>
              <a:rPr lang="ko-KR" altLang="en-US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키덜트 성향</a:t>
            </a:r>
            <a:endParaRPr lang="ko-KR" altLang="en-US" sz="15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54" name="TextBox 7"/>
          <p:cNvSpPr txBox="1"/>
          <p:nvPr/>
        </p:nvSpPr>
        <p:spPr>
          <a:xfrm>
            <a:off x="5506282" y="3893333"/>
            <a:ext cx="1782499" cy="3174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3. </a:t>
            </a:r>
            <a:r>
              <a:rPr lang="ko-KR" altLang="en-US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키덜트 시장 규모  </a:t>
            </a:r>
            <a:endParaRPr lang="ko-KR" altLang="en-US" sz="15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57403"/>
            <a:ext cx="9906000" cy="5600597"/>
          </a:xfrm>
          <a:prstGeom prst="rect">
            <a:avLst/>
          </a:prstGeom>
        </p:spPr>
      </p:pic>
      <p:sp>
        <p:nvSpPr>
          <p:cNvPr id="166" name=""/>
          <p:cNvSpPr txBox="1"/>
          <p:nvPr/>
        </p:nvSpPr>
        <p:spPr>
          <a:xfrm>
            <a:off x="887173" y="2996334"/>
            <a:ext cx="514483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로비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7" name=""/>
          <p:cNvSpPr txBox="1"/>
          <p:nvPr/>
        </p:nvSpPr>
        <p:spPr>
          <a:xfrm>
            <a:off x="5501507" y="1292417"/>
            <a:ext cx="1647958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인게임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게임실행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-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종료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7685908" y="2048066"/>
            <a:ext cx="800233" cy="291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점수확인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8293391" y="5449549"/>
            <a:ext cx="1096567" cy="28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기록저장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37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4" y="69668"/>
            <a:ext cx="21633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클래스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60" name="TextBox 27"/>
          <p:cNvSpPr txBox="1"/>
          <p:nvPr/>
        </p:nvSpPr>
        <p:spPr>
          <a:xfrm>
            <a:off x="264922" y="617691"/>
            <a:ext cx="45604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a01c"/>
                </a:solidFill>
                <a:latin typeface="맑은 고딕"/>
              </a:rPr>
              <a:t>&gt;&gt;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게임시작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a01c"/>
                </a:solidFill>
                <a:latin typeface="맑은 고딕"/>
              </a:rPr>
              <a:t>&gt;&gt;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점수확인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a01c"/>
                </a:solidFill>
                <a:latin typeface="맑은 고딕"/>
              </a:rPr>
              <a:t>&gt;&gt;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기록저장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(DB)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38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4" y="69668"/>
            <a:ext cx="21633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클래스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다이어그램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60" name="TextBox 27"/>
          <p:cNvSpPr txBox="1"/>
          <p:nvPr/>
        </p:nvSpPr>
        <p:spPr>
          <a:xfrm>
            <a:off x="264919" y="617691"/>
            <a:ext cx="50557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a01c"/>
                </a:solidFill>
                <a:latin typeface="맑은 고딕"/>
              </a:rPr>
              <a:t>&gt;&gt;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단체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멀티캐스트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,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귓속말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유니캐스트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165" name=""/>
          <p:cNvPicPr>
            <a:picLocks noChangeAspect="1"/>
          </p:cNvPicPr>
          <p:nvPr/>
        </p:nvPicPr>
        <p:blipFill rotWithShape="1">
          <a:blip r:embed="rId2"/>
          <a:srcRect t="2090"/>
          <a:stretch>
            <a:fillRect/>
          </a:stretch>
        </p:blipFill>
        <p:spPr>
          <a:xfrm>
            <a:off x="327538" y="1366988"/>
            <a:ext cx="8996925" cy="5463149"/>
          </a:xfrm>
          <a:prstGeom prst="rect">
            <a:avLst/>
          </a:prstGeom>
        </p:spPr>
      </p:pic>
      <p:sp>
        <p:nvSpPr>
          <p:cNvPr id="166" name=""/>
          <p:cNvSpPr txBox="1"/>
          <p:nvPr/>
        </p:nvSpPr>
        <p:spPr>
          <a:xfrm>
            <a:off x="1829090" y="1114618"/>
            <a:ext cx="514483" cy="28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로비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7" name=""/>
          <p:cNvSpPr txBox="1"/>
          <p:nvPr/>
        </p:nvSpPr>
        <p:spPr>
          <a:xfrm>
            <a:off x="6263507" y="2416368"/>
            <a:ext cx="2525317" cy="28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멀티캐스트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Receiver: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스레드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6842414" y="4061017"/>
            <a:ext cx="2704176" cy="290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유니캐스트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Sender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: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일반 메소드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5633799" y="1108267"/>
            <a:ext cx="2525317" cy="290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유니캐스트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Receiver: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/>
              </a:rPr>
              <a:t> 스레드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다이어그램</a:t>
            </a:r>
            <a:endParaRPr lang="ko-KR" altLang="en-US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43</a:t>
            </a:fld>
            <a:endParaRPr lang="en-US" altLang="en-US">
              <a:latin typeface="맑은 고딕"/>
              <a:ea typeface="맑은 고딕"/>
            </a:endParaRPr>
          </a:p>
        </p:txBody>
      </p:sp>
      <p:graphicFrame>
        <p:nvGraphicFramePr>
          <p:cNvPr id="170" name="표 6"/>
          <p:cNvGraphicFramePr>
            <a:graphicFrameLocks noGrp="1"/>
          </p:cNvGraphicFramePr>
          <p:nvPr/>
        </p:nvGraphicFramePr>
        <p:xfrm>
          <a:off x="0" y="427868"/>
          <a:ext cx="9907905" cy="6430131"/>
        </p:xfrm>
        <a:graphic>
          <a:graphicData uri="http://schemas.openxmlformats.org/drawingml/2006/table">
            <a:tbl>
              <a:tblPr firstRow="1" bandRow="1">
                <a:tableStyleId>{BDF0A0EA-C916-463C-A3AD-4CCFBD9124EA}</a:tableStyleId>
              </a:tblPr>
              <a:tblGrid>
                <a:gridCol w="3044824"/>
                <a:gridCol w="3249083"/>
                <a:gridCol w="3613997"/>
              </a:tblGrid>
              <a:tr h="323249">
                <a:tc gridSpan="3"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테이블 명</a:t>
                      </a:r>
                      <a:r>
                        <a:rPr lang="en-US" altLang="ko-KR" sz="1500">
                          <a:latin typeface="맑은 고딕"/>
                        </a:rPr>
                        <a:t>:</a:t>
                      </a:r>
                      <a:r>
                        <a:rPr lang="ko-KR" altLang="en-US" sz="1500">
                          <a:latin typeface="맑은 고딕"/>
                        </a:rPr>
                        <a:t> </a:t>
                      </a:r>
                      <a:r>
                        <a:rPr lang="en-US" altLang="ko-KR" sz="1500">
                          <a:latin typeface="맑은 고딕"/>
                        </a:rPr>
                        <a:t>PLAYERINFO [</a:t>
                      </a:r>
                      <a:r>
                        <a:rPr lang="ko-KR" altLang="en-US" sz="1500">
                          <a:latin typeface="맑은 고딕"/>
                        </a:rPr>
                        <a:t>회원 정보</a:t>
                      </a:r>
                      <a:r>
                        <a:rPr lang="en-US" altLang="ko-KR" sz="1500">
                          <a:latin typeface="맑은 고딕"/>
                        </a:rPr>
                        <a:t>] 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8774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 b="1" i="0">
                          <a:solidFill>
                            <a:srgbClr val="6660da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500" b="1" i="0">
                          <a:solidFill>
                            <a:srgbClr val="6660da"/>
                          </a:solidFill>
                          <a:latin typeface="맑은 고딕"/>
                        </a:rPr>
                        <a:t>필드 명</a:t>
                      </a:r>
                      <a:endParaRPr lang="ko-KR" altLang="en-US" sz="1500" b="1" i="0">
                        <a:solidFill>
                          <a:srgbClr val="6660da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solidFill>
                            <a:srgbClr val="6660da"/>
                          </a:solidFill>
                          <a:latin typeface="맑은 고딕"/>
                        </a:rPr>
                        <a:t>데이터 타입</a:t>
                      </a:r>
                      <a:endParaRPr lang="ko-KR" altLang="en-US" sz="1500" b="1" i="0">
                        <a:solidFill>
                          <a:srgbClr val="6660da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solidFill>
                      <a:srgbClr val="d1d1f0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 b="1" i="0">
                          <a:solidFill>
                            <a:srgbClr val="6660da"/>
                          </a:solidFill>
                          <a:latin typeface="맑은 고딕"/>
                        </a:rPr>
                        <a:t>데이터 내용</a:t>
                      </a:r>
                      <a:endParaRPr lang="ko-KR" altLang="en-US" sz="1500" b="1" i="0">
                        <a:solidFill>
                          <a:srgbClr val="6660da"/>
                        </a:solidFill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d1d1f0"/>
                    </a:solidFill>
                  </a:tcPr>
                </a:tc>
              </a:tr>
              <a:tr h="51958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NAME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VARCHAR(50 BYTE)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사용자 이름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</a:tr>
              <a:tr h="51958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ID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VARCHAR(50 BYTE)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사용자 아이디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</a:tr>
              <a:tr h="51958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PW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VARCHAR(45 BYTE)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 사용자 비밀번호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</a:tr>
              <a:tr h="51958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BIRTH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VARCHAR(45 BYTE)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사용자 생년월일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</a:tr>
              <a:tr h="51958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TEL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VARCHAR(45 BYTE)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사용자 휴대폰 번호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</a:tr>
              <a:tr h="50074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JELLY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INT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사용자 게임 점수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</a:tr>
              <a:tr h="91658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DINO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INT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사용자 캐릭터</a:t>
                      </a:r>
                      <a:endParaRPr lang="ko-KR" altLang="en-US" sz="1500">
                        <a:latin typeface="맑은 고딕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0</a:t>
                      </a:r>
                      <a:r>
                        <a:rPr lang="ko-KR" altLang="en-US" sz="1500">
                          <a:latin typeface="맑은 고딕"/>
                        </a:rPr>
                        <a:t> </a:t>
                      </a:r>
                      <a:r>
                        <a:rPr lang="en-US" altLang="ko-KR" sz="1500">
                          <a:latin typeface="맑은 고딕"/>
                        </a:rPr>
                        <a:t>-&gt; </a:t>
                      </a:r>
                      <a:r>
                        <a:rPr lang="ko-KR" altLang="en-US" sz="1500">
                          <a:latin typeface="맑은 고딕"/>
                        </a:rPr>
                        <a:t>미설정</a:t>
                      </a:r>
                      <a:endParaRPr lang="ko-KR" altLang="en-US" sz="1500">
                        <a:latin typeface="맑은 고딕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1,2,3 -&gt; </a:t>
                      </a:r>
                      <a:r>
                        <a:rPr lang="ko-KR" altLang="en-US" sz="1500">
                          <a:latin typeface="맑은 고딕"/>
                        </a:rPr>
                        <a:t>설정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</a:tr>
              <a:tr h="51958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HP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INT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캐릭터 </a:t>
                      </a:r>
                      <a:r>
                        <a:rPr lang="en-US" altLang="ko-KR" sz="1500">
                          <a:latin typeface="맑은 고딕"/>
                        </a:rPr>
                        <a:t>HP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</a:tr>
              <a:tr h="66470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FST LOGIN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VARCHAR(1 BYTE)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첫 로그인 </a:t>
                      </a:r>
                      <a:r>
                        <a:rPr lang="en-US" altLang="ko-KR" sz="1500">
                          <a:latin typeface="맑은 고딕"/>
                        </a:rPr>
                        <a:t>-&gt; 1</a:t>
                      </a:r>
                      <a:endParaRPr lang="en-US" altLang="ko-KR" sz="1500">
                        <a:latin typeface="맑은 고딕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기존 회원 </a:t>
                      </a:r>
                      <a:r>
                        <a:rPr lang="en-US" altLang="ko-KR" sz="1500">
                          <a:latin typeface="맑은 고딕"/>
                        </a:rPr>
                        <a:t>-&gt; 2</a:t>
                      </a:r>
                      <a:endParaRPr lang="en-US" altLang="ko-KR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</a:tr>
              <a:tr h="51958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IPNUM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>
                          <a:latin typeface="맑은 고딕"/>
                        </a:rPr>
                        <a:t>VARCHAR(50 BYTE)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>
                          <a:latin typeface="맑은 고딕"/>
                        </a:rPr>
                        <a:t>사용자 </a:t>
                      </a:r>
                      <a:r>
                        <a:rPr lang="en-US" altLang="ko-KR" sz="1500">
                          <a:latin typeface="맑은 고딕"/>
                        </a:rPr>
                        <a:t>IP</a:t>
                      </a:r>
                      <a:r>
                        <a:rPr lang="ko-KR" altLang="en-US" sz="1500">
                          <a:latin typeface="맑은 고딕"/>
                        </a:rPr>
                        <a:t>번호</a:t>
                      </a:r>
                      <a:endParaRPr lang="ko-KR" altLang="en-US" sz="1500">
                        <a:latin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rgbClr val="6182d6"/>
                      </a:solidFill>
                      <a:prstDash val="solid"/>
                      <a:round/>
                      <a:headEnd w="med" len="med"/>
                      <a:tailEnd w="med" len="med"/>
                    </a:lnL>
                  </a:tcPr>
                </a:tc>
              </a:tr>
            </a:tbl>
          </a:graphicData>
        </a:graphic>
      </p:graphicFrame>
      <p:sp>
        <p:nvSpPr>
          <p:cNvPr id="3" name="TextBox 1"/>
          <p:cNvSpPr txBox="1"/>
          <p:nvPr/>
        </p:nvSpPr>
        <p:spPr>
          <a:xfrm>
            <a:off x="175942" y="69668"/>
            <a:ext cx="22205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III.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 데이터베이스 오더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6758" y="3668578"/>
            <a:ext cx="1957632" cy="20921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VI. </a:t>
            </a:r>
            <a:r>
              <a:rPr lang="ko-KR" altLang="en-US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시연화면</a:t>
            </a:r>
            <a:br>
              <a:rPr lang="en-US" altLang="ko-KR" sz="2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1.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시연화면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메뉴얼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lnSpc>
                <a:spcPct val="150000"/>
              </a:lnSpc>
              <a:defRPr/>
            </a:pP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b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</a:t>
            </a:r>
            <a:endParaRPr lang="en-US" altLang="ko-KR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568" y="1021263"/>
            <a:ext cx="2066507" cy="3674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달려라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 고대파충류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aeef"/>
                </a:solidFill>
                <a:latin typeface="맑은 고딕"/>
              </a:rPr>
              <a:t>!</a:t>
            </a:r>
            <a:endParaRPr lang="en-US" altLang="ko-KR" b="1" spc="-150">
              <a:solidFill>
                <a:srgbClr val="00aeef"/>
              </a:solidFill>
              <a:latin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523095" y="6373967"/>
            <a:ext cx="382905" cy="263053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40</a:t>
            </a:fld>
            <a:endParaRPr lang="en-US" altLang="en-US">
              <a:latin typeface="맑은 고딕"/>
              <a:ea typeface="맑은 고딕"/>
            </a:endParaRPr>
          </a:p>
        </p:txBody>
      </p:sp>
      <p:sp useBgFill="1">
        <p:nvSpPr>
          <p:cNvPr id="6" name="TextBox 5"/>
          <p:cNvSpPr txBox="1"/>
          <p:nvPr/>
        </p:nvSpPr>
        <p:spPr>
          <a:xfrm>
            <a:off x="438568" y="680422"/>
            <a:ext cx="2476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생존을 위한 런</a:t>
            </a:r>
            <a:r>
              <a:rPr lang="en-US" altLang="ko-KR" sz="20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!(RUN)</a:t>
            </a:r>
            <a:endParaRPr lang="en-US" altLang="ko-KR" sz="2000" b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44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2" y="69668"/>
            <a:ext cx="19728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8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en-US" altLang="ko-KR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3" y="617691"/>
            <a:ext cx="20839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타이틀 페이지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시작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8965" y="1104524"/>
            <a:ext cx="6868070" cy="55374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46184" y="4393412"/>
            <a:ext cx="3588956" cy="3195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15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게임시작 버튼 클릭 시 로그인 페이지로 이동</a:t>
            </a:r>
            <a:endParaRPr lang="ko-KR" altLang="en-US" sz="1500" b="1" spc="-149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63391" y="4757845"/>
            <a:ext cx="1436367" cy="777323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3278" y="1160462"/>
            <a:ext cx="7859443" cy="5256213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45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3" y="617691"/>
            <a:ext cx="32745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로그인 페이지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맑은 고딕"/>
              </a:rPr>
              <a:t>&gt;&gt;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회원가입 화면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2635" y="4670280"/>
            <a:ext cx="2164080" cy="5760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회원가입 버튼을 누르면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회원가입 화면 실행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53940" y="5135797"/>
            <a:ext cx="849987" cy="414103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23360"/>
          <a:stretch>
            <a:fillRect/>
          </a:stretch>
        </p:blipFill>
        <p:spPr>
          <a:xfrm>
            <a:off x="626593" y="1160462"/>
            <a:ext cx="4326407" cy="5256213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46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2" y="617691"/>
            <a:ext cx="350316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회원가입 화면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아이디 유효성 검사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2035" y="1940560"/>
            <a:ext cx="3020291" cy="362067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4540" b="83130"/>
          <a:stretch>
            <a:fillRect/>
          </a:stretch>
        </p:blipFill>
        <p:spPr>
          <a:xfrm>
            <a:off x="4948634" y="3307562"/>
            <a:ext cx="4321174" cy="8453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4540" b="83130"/>
          <a:stretch>
            <a:fillRect/>
          </a:stretch>
        </p:blipFill>
        <p:spPr>
          <a:xfrm>
            <a:off x="4948634" y="4241012"/>
            <a:ext cx="4321174" cy="8453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t="4540" b="83130"/>
          <a:stretch>
            <a:fillRect/>
          </a:stretch>
        </p:blipFill>
        <p:spPr>
          <a:xfrm>
            <a:off x="4958232" y="5171864"/>
            <a:ext cx="4321175" cy="84534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8233" y="2463736"/>
            <a:ext cx="4321174" cy="7441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48634" y="1519164"/>
            <a:ext cx="2277031" cy="8220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 유효성 오류가 나는 경우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marL="0" lvl="0" indent="0">
              <a:buFontTx/>
              <a:buNone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</a:t>
            </a: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1.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영문</a:t>
            </a: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/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숫자가 아닌 문자를 입력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1.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특수문자가 포함된 입력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2. 12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자리를 넘어가는 입력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b="22890"/>
          <a:stretch>
            <a:fillRect/>
          </a:stretch>
        </p:blipFill>
        <p:spPr>
          <a:xfrm>
            <a:off x="631825" y="1160463"/>
            <a:ext cx="4316809" cy="5272634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47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3" y="617691"/>
            <a:ext cx="39222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회원가입 페이지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비밀번호 유효성 검사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48634" y="1954062"/>
            <a:ext cx="286860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비밀번호 유효성 오류가 나는 경우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영문</a:t>
            </a: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/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숫자</a:t>
            </a: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/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영문</a:t>
            </a: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+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숫자가 아닌 형식을 입력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2035" y="2300779"/>
            <a:ext cx="3020291" cy="691803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7368" y="4564868"/>
            <a:ext cx="4316807" cy="85962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7367" y="2494743"/>
            <a:ext cx="4316807" cy="83159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48634" y="4024187"/>
            <a:ext cx="2458006" cy="450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비밀번호 확인 오류가 나는 경우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입력한 비밀번호와 다른 값를 입력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99063" y="1160462"/>
            <a:ext cx="4075111" cy="5256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3100"/>
          <a:stretch>
            <a:fillRect/>
          </a:stretch>
        </p:blipFill>
        <p:spPr>
          <a:xfrm>
            <a:off x="631825" y="1160462"/>
            <a:ext cx="4325542" cy="5256213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48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3" y="617691"/>
            <a:ext cx="46747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회원가입 페이지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전화번호 유효성 및 중복 검사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85610" y="516956"/>
            <a:ext cx="2306955" cy="643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 algn="r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전화번호 유효성 오류가 나는 경우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r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숫자가 아닌 형식을 입력            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r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이미 가입된 전화번호인 경우    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2035" y="2994660"/>
            <a:ext cx="3020291" cy="331675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364480" y="4198083"/>
            <a:ext cx="2969260" cy="597437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38203" y="6016466"/>
            <a:ext cx="3274377" cy="400209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566660" y="4859159"/>
            <a:ext cx="1754505" cy="2633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전화번호 유효성검사 코드</a:t>
            </a:r>
            <a:endParaRPr lang="ko-KR" altLang="en-US" sz="1200" b="1" spc="-149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97527" y="5697538"/>
            <a:ext cx="16032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전화번호 중복검사</a:t>
            </a: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코드</a:t>
            </a:r>
            <a:endParaRPr lang="ko-KR" altLang="en-US" sz="1200" b="1" spc="-149">
              <a:solidFill>
                <a:schemeClr val="bg1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rcRect b="10550"/>
          <a:stretch>
            <a:fillRect/>
          </a:stretch>
        </p:blipFill>
        <p:spPr>
          <a:xfrm>
            <a:off x="275167" y="1274810"/>
            <a:ext cx="4426719" cy="5300419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rcRect b="12870"/>
          <a:stretch>
            <a:fillRect/>
          </a:stretch>
        </p:blipFill>
        <p:spPr>
          <a:xfrm>
            <a:off x="5541817" y="1286429"/>
            <a:ext cx="4068589" cy="5268606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49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3" y="617691"/>
            <a:ext cx="516051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회원가입 페이지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전화번호 유효성 및 중복 검사 오류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85610" y="516956"/>
            <a:ext cx="2306955" cy="643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 algn="r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전화번호 유효성 오류가 나는 경우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r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숫자가 아닌 형식을 입력            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r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이미 가입된 전화번호인 경우    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14171" y="3196487"/>
            <a:ext cx="1089314" cy="331675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19"/>
          <p:cNvSpPr/>
          <p:nvPr/>
        </p:nvSpPr>
        <p:spPr>
          <a:xfrm>
            <a:off x="8542481" y="3192575"/>
            <a:ext cx="1089314" cy="331675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44" y="69668"/>
            <a:ext cx="27063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하이퍼 캐주얼 게임 수요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08820" y="6581001"/>
            <a:ext cx="297180" cy="27699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5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5517" y="799632"/>
            <a:ext cx="2043048" cy="3149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1. </a:t>
            </a:r>
            <a:r>
              <a:rPr lang="ko-KR" altLang="en-US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하이퍼 캐주얼  정의  </a:t>
            </a:r>
            <a:endParaRPr lang="ko-KR" altLang="en-US" sz="15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700964" y="114300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배경 및 동기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6253806" y="1170213"/>
            <a:ext cx="3202216" cy="36140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endParaRPr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5780114" y="1115074"/>
            <a:ext cx="4125886" cy="541717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“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캐주얼이라는 글자로는 그 단순함을 더 표현할 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길이 없었던 게임들은 이제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'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하이퍼 캐주얼'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이라는  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장르로 불리기 시작했습니다.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”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                      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4)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인벤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김규만 기자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문단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2,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줄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:1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“동 응우옌(Dong Nguyen)이라는 베트남 개발자가 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3일 만에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'플래피 버드'라는 게임을 만들었는데, </a:t>
            </a:r>
            <a:endParaRPr lang="en-US" altLang="ko-KR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ff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    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미국과 중국의 앱스토어에서 무료 1위를 차지할 뿐 </a:t>
            </a:r>
            <a:endParaRPr lang="en-US" altLang="ko-KR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ff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    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아니라 일 매출 5만 달러(한화 약 5,900만 원)을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기록한 바 있습니다.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“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     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                        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4)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인벤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김규만 기자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문단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6,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줄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2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박소현(여·28)씨는 “하이퍼 캐주얼 게임은 레벨업 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등으로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02962"/>
                </a:solidFill>
                <a:latin typeface="맑은 고딕"/>
              </a:rPr>
              <a:t>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성취감을 느낄 수 있는 경험이 다른 게임보다 </a:t>
            </a:r>
            <a:endParaRPr lang="en-US" altLang="ko-KR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ff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   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빨라서 좋다”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며 “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빠른 성취 경험이 중독되는 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요인이다”라고 말했다.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                      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3)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스냅타임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권보경 기자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문단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7,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줄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:1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259000" indent="-259000">
              <a:buAutoNum type="arabicParenR"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259000" indent="-259000">
              <a:buAutoNum type="arabicParenR"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259000" indent="-259000">
              <a:buAutoNum type="arabicParenR"/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565" y="1004207"/>
            <a:ext cx="4690093" cy="4913993"/>
          </a:xfrm>
          <a:prstGeom prst="rect">
            <a:avLst/>
          </a:prstGeom>
          <a:ln w="6350" cap="sq" cmpd="sng" algn="ctr">
            <a:gradFill flip="xy" rotWithShape="1">
              <a:gsLst>
                <a:gs pos="0">
                  <a:srgbClr val="000000">
                    <a:lumMod val="90000"/>
                    <a:lumOff val="10000"/>
                    <a:alpha val="100000"/>
                  </a:srgbClr>
                </a:gs>
                <a:gs pos="100000">
                  <a:srgbClr val="000000">
                    <a:lumMod val="70000"/>
                    <a:lumOff val="30000"/>
                    <a:alpha val="100000"/>
                  </a:srgbClr>
                </a:gs>
              </a:gsLst>
              <a:lin ang="2700000" scaled="1"/>
              <a:tileRect/>
            </a:gradFill>
            <a:prstDash val="solid"/>
            <a:miter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8993" y="4898288"/>
            <a:ext cx="2250735" cy="1659616"/>
          </a:xfrm>
          <a:prstGeom prst="rect">
            <a:avLst/>
          </a:prstGeom>
          <a:ln w="6350" cap="sq" cmpd="sng" algn="ctr">
            <a:gradFill flip="xy" rotWithShape="1">
              <a:gsLst>
                <a:gs pos="0">
                  <a:srgbClr val="000000">
                    <a:lumMod val="90000"/>
                    <a:lumOff val="10000"/>
                    <a:alpha val="100000"/>
                  </a:srgbClr>
                </a:gs>
                <a:gs pos="100000">
                  <a:srgbClr val="000000">
                    <a:lumMod val="70000"/>
                    <a:lumOff val="30000"/>
                    <a:alpha val="100000"/>
                  </a:srgbClr>
                </a:gs>
              </a:gsLst>
              <a:lin ang="2700000" scaled="1"/>
              <a:tileRect/>
            </a:gradFill>
            <a:prstDash val="solid"/>
            <a:miter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51" name=""/>
          <p:cNvCxnSpPr>
            <a:endCxn id="50" idx="0"/>
          </p:cNvCxnSpPr>
          <p:nvPr/>
        </p:nvCxnSpPr>
        <p:spPr>
          <a:xfrm rot="10800000" flipV="1">
            <a:off x="2234360" y="3576204"/>
            <a:ext cx="3604632" cy="132208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"/>
          <p:cNvSpPr txBox="1"/>
          <p:nvPr/>
        </p:nvSpPr>
        <p:spPr>
          <a:xfrm>
            <a:off x="3323733" y="6404428"/>
            <a:ext cx="2567215" cy="28974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(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이미지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whowired)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</p:txBody>
      </p:sp>
      <p:cxnSp>
        <p:nvCxnSpPr>
          <p:cNvPr id="54" name=""/>
          <p:cNvCxnSpPr/>
          <p:nvPr/>
        </p:nvCxnSpPr>
        <p:spPr>
          <a:xfrm rot="16200000" flipH="1">
            <a:off x="2665433" y="3571877"/>
            <a:ext cx="572366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7"/>
          <p:cNvSpPr txBox="1"/>
          <p:nvPr/>
        </p:nvSpPr>
        <p:spPr>
          <a:xfrm>
            <a:off x="5543220" y="2518654"/>
            <a:ext cx="4504538" cy="317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2.</a:t>
            </a:r>
            <a:r>
              <a:rPr lang="ko-KR" altLang="en-US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시장 반응 </a:t>
            </a:r>
            <a:endParaRPr lang="ko-KR" altLang="en-US" sz="15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58" name="TextBox 7"/>
          <p:cNvSpPr txBox="1"/>
          <p:nvPr/>
        </p:nvSpPr>
        <p:spPr>
          <a:xfrm>
            <a:off x="5532060" y="4432121"/>
            <a:ext cx="4504538" cy="31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3.</a:t>
            </a:r>
            <a:r>
              <a:rPr lang="ko-KR" altLang="en-US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사용자 의견 </a:t>
            </a:r>
            <a:endParaRPr lang="ko-KR" altLang="en-US" sz="15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23080"/>
          <a:stretch>
            <a:fillRect/>
          </a:stretch>
        </p:blipFill>
        <p:spPr>
          <a:xfrm>
            <a:off x="631825" y="1160464"/>
            <a:ext cx="4316809" cy="5256212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49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3" y="617691"/>
            <a:ext cx="35031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회원가입 페이지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이름 유효성 검사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2035" y="3345642"/>
            <a:ext cx="3020291" cy="331675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48634" y="2169193"/>
            <a:ext cx="218976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이름 유효성 오류가 나는 경우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영문</a:t>
            </a: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/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한글 이외의 문자를 입력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7367" y="2717579"/>
            <a:ext cx="4316807" cy="1308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27370" b="58320"/>
          <a:stretch>
            <a:fillRect/>
          </a:stretch>
        </p:blipFill>
        <p:spPr>
          <a:xfrm>
            <a:off x="4948633" y="4153199"/>
            <a:ext cx="4325541" cy="986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22870"/>
          <a:stretch>
            <a:fillRect/>
          </a:stretch>
        </p:blipFill>
        <p:spPr>
          <a:xfrm>
            <a:off x="631824" y="1160464"/>
            <a:ext cx="4316808" cy="5256212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50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3" y="617691"/>
            <a:ext cx="39222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회원가입 페이지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생년월일 유효성 검사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2035" y="3694766"/>
            <a:ext cx="3020291" cy="331675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66103" y="2119815"/>
            <a:ext cx="251716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생년월일 유효성 오류가 나는 경우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1. 6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자리의 숫자가 아닌 입력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2.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달력에 존재하지 않는 날짜를 입력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8632" y="2864538"/>
            <a:ext cx="4316808" cy="1139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t="31920" b="51480"/>
          <a:stretch>
            <a:fillRect/>
          </a:stretch>
        </p:blipFill>
        <p:spPr>
          <a:xfrm>
            <a:off x="4966103" y="4187460"/>
            <a:ext cx="4308072" cy="11399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22950"/>
          <a:stretch>
            <a:fillRect/>
          </a:stretch>
        </p:blipFill>
        <p:spPr>
          <a:xfrm>
            <a:off x="627600" y="1160463"/>
            <a:ext cx="4312298" cy="5256212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51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2" y="617691"/>
            <a:ext cx="37793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회원가입 페이지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가입정보 입력 완료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41795" y="4061997"/>
            <a:ext cx="1596969" cy="331675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966103" y="2424987"/>
            <a:ext cx="32657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회원가입의 내용을 전부 기입한 뒤 완료버튼 클릭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회원가입 버튼이 활성화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39898" y="3007338"/>
            <a:ext cx="4334277" cy="1647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52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3" y="617691"/>
            <a:ext cx="44270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로그인 페이지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아이디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/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비밀번호 유효성 검사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1825" y="1399142"/>
            <a:ext cx="200676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로그인 시 유효성검사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 틀리게 입력한 경우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l="19360" t="31070" r="19730" b="5540"/>
          <a:stretch>
            <a:fillRect/>
          </a:stretch>
        </p:blipFill>
        <p:spPr>
          <a:xfrm>
            <a:off x="631826" y="3752760"/>
            <a:ext cx="3111500" cy="26639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20610" t="53080" r="20940" b="9110"/>
          <a:stretch>
            <a:fillRect/>
          </a:stretch>
        </p:blipFill>
        <p:spPr>
          <a:xfrm>
            <a:off x="631827" y="1940560"/>
            <a:ext cx="3111499" cy="165608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22580" t="53680" r="20730" b="9530"/>
          <a:stretch>
            <a:fillRect/>
          </a:stretch>
        </p:blipFill>
        <p:spPr>
          <a:xfrm>
            <a:off x="3869652" y="1940560"/>
            <a:ext cx="3111500" cy="16560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21040" t="30780" r="18040" b="5430"/>
          <a:stretch>
            <a:fillRect/>
          </a:stretch>
        </p:blipFill>
        <p:spPr>
          <a:xfrm>
            <a:off x="3869652" y="3744382"/>
            <a:ext cx="3111500" cy="26722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869652" y="1399142"/>
            <a:ext cx="21415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로그인 시 유효성검사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비밀번호 틀리게 입력한 경우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rcRect l="34300" t="10540" r="32030"/>
          <a:stretch>
            <a:fillRect/>
          </a:stretch>
        </p:blipFill>
        <p:spPr>
          <a:xfrm>
            <a:off x="7179192" y="1940560"/>
            <a:ext cx="2094984" cy="447611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08072" y="1399142"/>
            <a:ext cx="164160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로그인 시 유효성검사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로그인 성공 시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5147371" y="1659979"/>
            <a:ext cx="4126804" cy="2562574"/>
          </a:xfrm>
          <a:prstGeom prst="rect">
            <a:avLst/>
          </a:prstGeom>
          <a:solidFill>
            <a:srgbClr val="1c1f2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47371" y="2163209"/>
            <a:ext cx="2884401" cy="2059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040" y="1160463"/>
            <a:ext cx="4260839" cy="3062090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54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3" y="617691"/>
            <a:ext cx="27697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첫 캐릭터 랜덤 배정 페이지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30891" y="4952627"/>
            <a:ext cx="3435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랜덤으로 부여받은 공룡 캐릭터에 랜덤 능력치 부여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47371" y="1662272"/>
            <a:ext cx="2094179" cy="3455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831" y="4711636"/>
            <a:ext cx="4915535" cy="166270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47371" y="1269865"/>
            <a:ext cx="259186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알 클릭 시</a:t>
            </a: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랜덤으로 공룡 캐릭터 부여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5829831" y="5263778"/>
            <a:ext cx="186044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배정 후 로비로 즉시 이동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4169" y="1164970"/>
            <a:ext cx="6516942" cy="5248438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B93F10-0DD2-44F7-B3B2-893F6291AF5B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2" y="617691"/>
            <a:ext cx="17219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화면 구성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48619" y="2005879"/>
            <a:ext cx="1886072" cy="259382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28584" y="2005879"/>
            <a:ext cx="1886072" cy="325884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224658" y="2005879"/>
            <a:ext cx="1886072" cy="325884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63892" y="5815404"/>
            <a:ext cx="1886072" cy="44685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099072" y="5815404"/>
            <a:ext cx="978128" cy="44685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058595" y="1728880"/>
            <a:ext cx="1867178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/>
            </a:pP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랜덤 뽑기 시 부여 받은 캐릭터 표기</a:t>
            </a:r>
            <a:endParaRPr lang="en-US" altLang="ko-KR" sz="10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38386" y="1547925"/>
            <a:ext cx="165494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/>
            </a:pP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현재 접속중인 플레이어들에게</a:t>
            </a:r>
            <a:endParaRPr lang="ko-KR" altLang="en-US" sz="10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단체 채팅 및 </a:t>
            </a:r>
            <a:r>
              <a:rPr lang="en-US" altLang="ko-KR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1:1 </a:t>
            </a: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채팅</a:t>
            </a:r>
            <a:r>
              <a:rPr lang="en-US" altLang="ko-KR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(</a:t>
            </a: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귓속말</a:t>
            </a:r>
            <a:r>
              <a:rPr lang="en-US" altLang="ko-KR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) </a:t>
            </a:r>
            <a:endParaRPr lang="en-US" altLang="ko-KR" sz="10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56960" y="1549852"/>
            <a:ext cx="185928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/>
            </a:pP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가장 최근 게임에서 획득한</a:t>
            </a:r>
            <a:endParaRPr lang="ko-KR" altLang="en-US" sz="10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젤리 개수가 큰 순서대로 랭크 갱신</a:t>
            </a:r>
            <a:endParaRPr lang="ko-KR" altLang="en-US" sz="10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2416" y="5869844"/>
            <a:ext cx="132754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/>
            </a:pP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게임시작 버튼 클릭 시</a:t>
            </a:r>
            <a:endParaRPr lang="ko-KR" altLang="en-US" sz="10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게임실행 페이지가 출력</a:t>
            </a:r>
            <a:endParaRPr lang="en-US" altLang="ko-KR" sz="10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34691" y="5838775"/>
            <a:ext cx="15715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/>
            </a:pP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게임방법 버튼 클릭 시</a:t>
            </a:r>
            <a:endParaRPr lang="ko-KR" altLang="en-US" sz="10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플레이 메뉴얼 페이지가 출력</a:t>
            </a:r>
            <a:endParaRPr lang="en-US" altLang="ko-KR" sz="10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61693" y="5869844"/>
            <a:ext cx="12441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/>
            </a:pP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로그아웃 버튼 클릭 시</a:t>
            </a:r>
            <a:endParaRPr lang="ko-KR" altLang="en-US" sz="10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0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로그인 페이지가 출력</a:t>
            </a:r>
            <a:endParaRPr lang="en-US" altLang="ko-KR" sz="10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/>
          <p:cNvPicPr>
            <a:picLocks noChangeAspect="1"/>
          </p:cNvPicPr>
          <p:nvPr/>
        </p:nvPicPr>
        <p:blipFill rotWithShape="1">
          <a:blip r:embed="rId2"/>
          <a:srcRect l="39000" t="15740" r="32480" b="22690"/>
          <a:stretch>
            <a:fillRect/>
          </a:stretch>
        </p:blipFill>
        <p:spPr>
          <a:xfrm>
            <a:off x="7034321" y="1685924"/>
            <a:ext cx="2431831" cy="431800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rcRect l="25210" t="14410" r="56670" b="28450"/>
          <a:stretch>
            <a:fillRect/>
          </a:stretch>
        </p:blipFill>
        <p:spPr>
          <a:xfrm>
            <a:off x="3706103" y="1688248"/>
            <a:ext cx="2493793" cy="4324363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4"/>
          <a:srcRect l="38490" t="15030" r="32430" b="21720"/>
          <a:stretch>
            <a:fillRect/>
          </a:stretch>
        </p:blipFill>
        <p:spPr>
          <a:xfrm>
            <a:off x="416723" y="1711037"/>
            <a:ext cx="2491644" cy="4338204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56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2" y="617691"/>
            <a:ext cx="182676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입장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5713" y="2792990"/>
            <a:ext cx="1350013" cy="49659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46339" y="1379073"/>
            <a:ext cx="1697356" cy="33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1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 : 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로비 입장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5" name="TextBox 32"/>
          <p:cNvSpPr txBox="1"/>
          <p:nvPr/>
        </p:nvSpPr>
        <p:spPr>
          <a:xfrm>
            <a:off x="4104321" y="1349631"/>
            <a:ext cx="1697356" cy="33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2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 : 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로비 입장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6" name="TextBox 32"/>
          <p:cNvSpPr txBox="1"/>
          <p:nvPr/>
        </p:nvSpPr>
        <p:spPr>
          <a:xfrm>
            <a:off x="4104322" y="4692040"/>
            <a:ext cx="1697356" cy="82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4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입장 순서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 2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7" name="TextBox 32"/>
          <p:cNvSpPr txBox="1"/>
          <p:nvPr/>
        </p:nvSpPr>
        <p:spPr>
          <a:xfrm>
            <a:off x="7403437" y="4675761"/>
            <a:ext cx="1697356" cy="821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Korea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입장 순서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 3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50" name="TextBox 32"/>
          <p:cNvSpPr txBox="1"/>
          <p:nvPr/>
        </p:nvSpPr>
        <p:spPr>
          <a:xfrm>
            <a:off x="819063" y="4676457"/>
            <a:ext cx="1697356" cy="821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amazon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입장 순서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 1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52" name="직사각형 24"/>
          <p:cNvSpPr/>
          <p:nvPr/>
        </p:nvSpPr>
        <p:spPr>
          <a:xfrm>
            <a:off x="3733739" y="2746953"/>
            <a:ext cx="1350013" cy="36959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직사각형 24"/>
          <p:cNvSpPr/>
          <p:nvPr/>
        </p:nvSpPr>
        <p:spPr>
          <a:xfrm>
            <a:off x="7108764" y="2756478"/>
            <a:ext cx="1350013" cy="27434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TextBox 32"/>
          <p:cNvSpPr txBox="1"/>
          <p:nvPr/>
        </p:nvSpPr>
        <p:spPr>
          <a:xfrm>
            <a:off x="7415847" y="1343281"/>
            <a:ext cx="1697356" cy="33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3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 : 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로비 입장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/>
          <p:cNvPicPr>
            <a:picLocks noChangeAspect="1"/>
          </p:cNvPicPr>
          <p:nvPr/>
        </p:nvPicPr>
        <p:blipFill rotWithShape="1">
          <a:blip r:embed="rId2"/>
          <a:srcRect l="25180" t="14210" r="56560" b="28530"/>
          <a:stretch>
            <a:fillRect/>
          </a:stretch>
        </p:blipFill>
        <p:spPr>
          <a:xfrm>
            <a:off x="3729675" y="1717978"/>
            <a:ext cx="2446650" cy="4315122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rcRect l="38940" t="15150" r="32570" b="22220"/>
          <a:stretch>
            <a:fillRect/>
          </a:stretch>
        </p:blipFill>
        <p:spPr>
          <a:xfrm>
            <a:off x="533637" y="1733549"/>
            <a:ext cx="2439656" cy="4294909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4"/>
          <a:srcRect l="38700" t="15780" r="32300" b="21970"/>
          <a:stretch>
            <a:fillRect/>
          </a:stretch>
        </p:blipFill>
        <p:spPr>
          <a:xfrm>
            <a:off x="7059708" y="1694583"/>
            <a:ext cx="2471402" cy="4346862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57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2" y="617691"/>
            <a:ext cx="23125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단체 채팅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85713" y="3218152"/>
            <a:ext cx="1350013" cy="55721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46339" y="1388598"/>
            <a:ext cx="1697356" cy="33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1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5" name="TextBox 32"/>
          <p:cNvSpPr txBox="1"/>
          <p:nvPr/>
        </p:nvSpPr>
        <p:spPr>
          <a:xfrm>
            <a:off x="4104321" y="1359156"/>
            <a:ext cx="1697356" cy="33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2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 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6" name="TextBox 32"/>
          <p:cNvSpPr txBox="1"/>
          <p:nvPr/>
        </p:nvSpPr>
        <p:spPr>
          <a:xfrm>
            <a:off x="4104321" y="4727543"/>
            <a:ext cx="1697356" cy="82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4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발송 순서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 2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7" name="TextBox 32"/>
          <p:cNvSpPr txBox="1"/>
          <p:nvPr/>
        </p:nvSpPr>
        <p:spPr>
          <a:xfrm>
            <a:off x="7412095" y="4732046"/>
            <a:ext cx="1697356" cy="821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Korea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발송 순서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 3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50" name="TextBox 32"/>
          <p:cNvSpPr txBox="1"/>
          <p:nvPr/>
        </p:nvSpPr>
        <p:spPr>
          <a:xfrm>
            <a:off x="879677" y="4720618"/>
            <a:ext cx="1697356" cy="821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amazon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발송 순서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 1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52" name="직사각형 24"/>
          <p:cNvSpPr/>
          <p:nvPr/>
        </p:nvSpPr>
        <p:spPr>
          <a:xfrm>
            <a:off x="7145420" y="2946979"/>
            <a:ext cx="1350013" cy="51680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TextBox 32"/>
          <p:cNvSpPr txBox="1"/>
          <p:nvPr/>
        </p:nvSpPr>
        <p:spPr>
          <a:xfrm>
            <a:off x="7415847" y="1352806"/>
            <a:ext cx="1697356" cy="33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3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59" name="직사각형 24"/>
          <p:cNvSpPr/>
          <p:nvPr/>
        </p:nvSpPr>
        <p:spPr>
          <a:xfrm>
            <a:off x="3756718" y="3083648"/>
            <a:ext cx="1364666" cy="51680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rcRect l="38940" t="15780" r="32620" b="22470"/>
          <a:stretch>
            <a:fillRect/>
          </a:stretch>
        </p:blipFill>
        <p:spPr>
          <a:xfrm>
            <a:off x="549851" y="1515339"/>
            <a:ext cx="2415887" cy="4234296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3">
            <a:lum bright="-50000"/>
          </a:blip>
          <a:srcRect l="38870" t="15140" r="32500" b="22500"/>
          <a:stretch>
            <a:fillRect/>
          </a:stretch>
        </p:blipFill>
        <p:spPr>
          <a:xfrm>
            <a:off x="7070923" y="1552575"/>
            <a:ext cx="2441180" cy="4276725"/>
          </a:xfrm>
          <a:prstGeom prst="rect">
            <a:avLst/>
          </a:prstGeom>
          <a:solidFill>
            <a:srgbClr val="000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rcRect l="25140" t="15020" r="56800" b="28820"/>
          <a:stretch>
            <a:fillRect/>
          </a:stretch>
        </p:blipFill>
        <p:spPr>
          <a:xfrm>
            <a:off x="3735471" y="1553936"/>
            <a:ext cx="2435057" cy="4259035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58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2" y="617691"/>
            <a:ext cx="182676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퇴장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339" y="1179048"/>
            <a:ext cx="1697356" cy="33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1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5" name="TextBox 32"/>
          <p:cNvSpPr txBox="1"/>
          <p:nvPr/>
        </p:nvSpPr>
        <p:spPr>
          <a:xfrm>
            <a:off x="4104321" y="1149606"/>
            <a:ext cx="1697356" cy="33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2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 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6" name="TextBox 32"/>
          <p:cNvSpPr txBox="1"/>
          <p:nvPr/>
        </p:nvSpPr>
        <p:spPr>
          <a:xfrm>
            <a:off x="4104322" y="5851492"/>
            <a:ext cx="1697356" cy="82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4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퇴장 순서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 1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7" name="TextBox 32"/>
          <p:cNvSpPr txBox="1"/>
          <p:nvPr/>
        </p:nvSpPr>
        <p:spPr>
          <a:xfrm>
            <a:off x="7429414" y="5864654"/>
            <a:ext cx="1697356" cy="821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Korea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퇴장 순서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 2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50" name="TextBox 32"/>
          <p:cNvSpPr txBox="1"/>
          <p:nvPr/>
        </p:nvSpPr>
        <p:spPr>
          <a:xfrm>
            <a:off x="767109" y="5853227"/>
            <a:ext cx="1697356" cy="336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amazon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52" name="직사각형 24"/>
          <p:cNvSpPr/>
          <p:nvPr/>
        </p:nvSpPr>
        <p:spPr>
          <a:xfrm>
            <a:off x="7126371" y="3218224"/>
            <a:ext cx="2273938" cy="20125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TextBox 32"/>
          <p:cNvSpPr txBox="1"/>
          <p:nvPr/>
        </p:nvSpPr>
        <p:spPr>
          <a:xfrm>
            <a:off x="7415847" y="1143256"/>
            <a:ext cx="1697356" cy="33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3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65" name="직사각형 24"/>
          <p:cNvSpPr/>
          <p:nvPr/>
        </p:nvSpPr>
        <p:spPr>
          <a:xfrm>
            <a:off x="3857564" y="3527992"/>
            <a:ext cx="2218149" cy="168116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8845" y="3965863"/>
            <a:ext cx="1773690" cy="31846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"/>
          <p:cNvSpPr/>
          <p:nvPr/>
        </p:nvSpPr>
        <p:spPr>
          <a:xfrm>
            <a:off x="3719079" y="1537853"/>
            <a:ext cx="2519796" cy="4260272"/>
          </a:xfrm>
          <a:prstGeom prst="rect">
            <a:avLst/>
          </a:prstGeom>
          <a:solidFill>
            <a:srgbClr val="d1d1f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4" name=""/>
          <p:cNvSpPr/>
          <p:nvPr/>
        </p:nvSpPr>
        <p:spPr>
          <a:xfrm>
            <a:off x="7066682" y="1551707"/>
            <a:ext cx="2467841" cy="4294909"/>
          </a:xfrm>
          <a:prstGeom prst="rect">
            <a:avLst/>
          </a:prstGeom>
          <a:solidFill>
            <a:srgbClr val="d1d1f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85" name=""/>
          <p:cNvCxnSpPr/>
          <p:nvPr/>
        </p:nvCxnSpPr>
        <p:spPr>
          <a:xfrm rot="16200000" flipH="1">
            <a:off x="2853172" y="2420216"/>
            <a:ext cx="4225636" cy="24851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"/>
          <p:cNvCxnSpPr/>
          <p:nvPr/>
        </p:nvCxnSpPr>
        <p:spPr>
          <a:xfrm rot="16200000" flipH="1">
            <a:off x="6183458" y="2486024"/>
            <a:ext cx="4237759" cy="2445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"/>
          <p:cNvPicPr>
            <a:picLocks noChangeAspect="1"/>
          </p:cNvPicPr>
          <p:nvPr/>
        </p:nvPicPr>
        <p:blipFill rotWithShape="1">
          <a:blip r:embed="rId5"/>
          <a:srcRect l="25650" t="24270" r="57120" b="72210"/>
          <a:stretch>
            <a:fillRect/>
          </a:stretch>
        </p:blipFill>
        <p:spPr>
          <a:xfrm>
            <a:off x="562780" y="2208563"/>
            <a:ext cx="2322489" cy="267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59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1" y="617691"/>
            <a:ext cx="46652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단체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멀티캐스트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Receiver) 1-1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2"/>
          <a:srcRect t="30120"/>
          <a:stretch>
            <a:fillRect/>
          </a:stretch>
        </p:blipFill>
        <p:spPr>
          <a:xfrm>
            <a:off x="800100" y="2882265"/>
            <a:ext cx="4876800" cy="441960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2479" y="2487930"/>
            <a:ext cx="4160520" cy="358140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339" y="1333500"/>
            <a:ext cx="6789420" cy="685800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3439" y="1927860"/>
            <a:ext cx="4770120" cy="449580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6"/>
          <a:srcRect b="54860"/>
          <a:stretch>
            <a:fillRect/>
          </a:stretch>
        </p:blipFill>
        <p:spPr>
          <a:xfrm>
            <a:off x="491489" y="3621404"/>
            <a:ext cx="6065520" cy="2672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42" y="69668"/>
            <a:ext cx="1439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공룡 테마 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9608820" y="6581001"/>
            <a:ext cx="297180" cy="27699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6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96710" y="1057294"/>
            <a:ext cx="1919455" cy="3149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1. </a:t>
            </a:r>
            <a:r>
              <a:rPr lang="ko-KR" altLang="en-US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공룡 테마 현주소    </a:t>
            </a:r>
            <a:endParaRPr lang="ko-KR" altLang="en-US" sz="15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700964" y="114300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배경 및 동기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5532367" y="1360735"/>
            <a:ext cx="4373633" cy="5295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“공룡은 어린이에게 영원한 테마, 성인에게는 추억을 자극”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                                             </a:t>
            </a:r>
            <a:r>
              <a:rPr lang="ko-KR" altLang="en-US" sz="16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  </a:t>
            </a:r>
            <a:endParaRPr lang="ko-KR" altLang="en-US" sz="16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-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아이들은 어른이 외우기 힘든 공룡의 이름을 줄줄이 외운다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.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-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공룡이 사랑받는 것은 아이들의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129af"/>
                </a:solidFill>
                <a:latin typeface="맑은 고딕"/>
              </a:rPr>
              <a:t> 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상상력을 자극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하기 때문이다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.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-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어른에게는 자신만의 공룡인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129af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129af"/>
                </a:solidFill>
                <a:latin typeface="맑은 고딕"/>
              </a:rPr>
              <a:t>‘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다마고치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’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도 추억의 한켠에 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    자리잡고 있다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.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</a:rPr>
              <a:t>	</a:t>
            </a:r>
            <a:endParaRPr lang="ko-KR" altLang="en-US" sz="12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                                       참고 자료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9)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브릿지경제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김동민 기자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2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129af"/>
                </a:solidFill>
                <a:latin typeface="맑은 고딕"/>
              </a:rPr>
              <a:t>   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애니메이션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: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129af"/>
                </a:solidFill>
                <a:latin typeface="맑은 고딕"/>
              </a:rPr>
              <a:t>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129af"/>
                </a:solidFill>
                <a:latin typeface="맑은 고딕"/>
              </a:rPr>
              <a:t>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완구시장 점령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129af"/>
                </a:solidFill>
                <a:latin typeface="맑은 고딕"/>
              </a:rPr>
              <a:t>    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129af"/>
                </a:solidFill>
                <a:latin typeface="맑은 고딕"/>
              </a:rPr>
              <a:t>‘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공룡메카드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’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,’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공룡킹 어드벤쳐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’,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‘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파워레인저 다이노포스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’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등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뮤지컬 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: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‘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공룡메카드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’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는 뮤지컬로도 제작된다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.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영화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: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‘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쥬라기 월드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: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폴른 킹덤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’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개봉 당일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100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만 관객을 초과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5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일만에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300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만 관객 초과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,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박스 오피스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1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위를 차지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.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00"/>
              </a:solidFill>
              <a:latin typeface="맑은 고딕"/>
            </a:endParaRPr>
          </a:p>
          <a:p>
            <a:pPr marL="0" indent="0">
              <a:buNone/>
              <a:defRPr/>
            </a:pP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                          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참고 자료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9)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브릿지경제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김동민 기자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 marL="259000" indent="-259000">
              <a:buAutoNum type="arabicParenR"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marL="259000" indent="-259000">
              <a:buAutoNum type="arabicParenR"/>
              <a:defRPr/>
            </a:pP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marL="259000" indent="-259000">
              <a:buAutoNum type="arabicParenR"/>
              <a:defRPr/>
            </a:pP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803938" y="6242504"/>
            <a:ext cx="4504085" cy="27069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영화 쥬라기월드 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폴른 킹덤 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(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이미지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Dispatch)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        둘리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(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이미지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토캐릭터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)</a:t>
            </a:r>
            <a:endParaRPr lang="en-US" altLang="ko-KR" sz="12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</p:txBody>
      </p:sp>
      <p:cxnSp>
        <p:nvCxnSpPr>
          <p:cNvPr id="54" name=""/>
          <p:cNvCxnSpPr/>
          <p:nvPr/>
        </p:nvCxnSpPr>
        <p:spPr>
          <a:xfrm rot="16200000" flipH="1">
            <a:off x="2646191" y="3637114"/>
            <a:ext cx="572366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107" y="803563"/>
            <a:ext cx="4744142" cy="2504209"/>
          </a:xfrm>
          <a:prstGeom prst="rect">
            <a:avLst/>
          </a:prstGeom>
          <a:ln w="6350" cap="sq" cmpd="sng" algn="ctr">
            <a:gradFill flip="xy" rotWithShape="1">
              <a:gsLst>
                <a:gs pos="0">
                  <a:srgbClr val="000000">
                    <a:lumMod val="90000"/>
                    <a:lumOff val="10000"/>
                    <a:alpha val="100000"/>
                  </a:srgbClr>
                </a:gs>
                <a:gs pos="100000">
                  <a:srgbClr val="000000">
                    <a:lumMod val="70000"/>
                    <a:lumOff val="30000"/>
                    <a:alpha val="100000"/>
                  </a:srgbClr>
                </a:gs>
              </a:gsLst>
              <a:lin ang="2700000" scaled="1"/>
              <a:tileRect/>
            </a:gradFill>
            <a:prstDash val="solid"/>
            <a:miter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3092" y="2871310"/>
            <a:ext cx="2610944" cy="1481852"/>
          </a:xfrm>
          <a:prstGeom prst="rect">
            <a:avLst/>
          </a:prstGeom>
          <a:ln w="6350" cap="sq" cmpd="sng" algn="ctr">
            <a:gradFill flip="xy" rotWithShape="1">
              <a:gsLst>
                <a:gs pos="0">
                  <a:srgbClr val="000000">
                    <a:lumMod val="90000"/>
                    <a:lumOff val="10000"/>
                    <a:alpha val="100000"/>
                  </a:srgbClr>
                </a:gs>
                <a:gs pos="100000">
                  <a:srgbClr val="000000">
                    <a:lumMod val="70000"/>
                    <a:lumOff val="30000"/>
                    <a:alpha val="100000"/>
                  </a:srgbClr>
                </a:gs>
              </a:gsLst>
              <a:lin ang="2700000" scaled="1"/>
              <a:tileRect/>
            </a:gradFill>
            <a:prstDash val="solid"/>
            <a:miter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60" name=""/>
          <p:cNvSpPr txBox="1"/>
          <p:nvPr/>
        </p:nvSpPr>
        <p:spPr>
          <a:xfrm>
            <a:off x="378568" y="4346861"/>
            <a:ext cx="5096742" cy="2708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공룡메카드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(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이미지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Dispatch)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              영화 쥬라기월드 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폴른 킹덤 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(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이미지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2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Dispatch)</a:t>
            </a:r>
            <a:endParaRPr lang="en-US" altLang="ko-KR" sz="12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</p:txBody>
      </p:sp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9318" y="4684570"/>
            <a:ext cx="2857500" cy="1514475"/>
          </a:xfrm>
          <a:prstGeom prst="rect">
            <a:avLst/>
          </a:prstGeom>
          <a:ln w="6350" cap="sq" cmpd="sng" algn="ctr">
            <a:gradFill flip="xy" rotWithShape="1">
              <a:gsLst>
                <a:gs pos="0">
                  <a:srgbClr val="000000">
                    <a:lumMod val="90000"/>
                    <a:lumOff val="10000"/>
                    <a:alpha val="100000"/>
                  </a:srgbClr>
                </a:gs>
                <a:gs pos="100000">
                  <a:srgbClr val="000000">
                    <a:lumMod val="70000"/>
                    <a:lumOff val="30000"/>
                    <a:alpha val="100000"/>
                  </a:srgbClr>
                </a:gs>
              </a:gsLst>
              <a:lin ang="2700000" scaled="1"/>
              <a:tileRect/>
            </a:gradFill>
            <a:prstDash val="solid"/>
            <a:miter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15547" y="4797137"/>
            <a:ext cx="937452" cy="1261800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1227" y="2874817"/>
            <a:ext cx="2382444" cy="1464248"/>
          </a:xfrm>
          <a:prstGeom prst="rect">
            <a:avLst/>
          </a:prstGeom>
          <a:ln w="6350" cap="sq" cmpd="sng" algn="ctr">
            <a:gradFill flip="xy" rotWithShape="1">
              <a:gsLst>
                <a:gs pos="0">
                  <a:srgbClr val="000000">
                    <a:lumMod val="90000"/>
                    <a:lumOff val="10000"/>
                    <a:alpha val="100000"/>
                  </a:srgbClr>
                </a:gs>
                <a:gs pos="100000">
                  <a:srgbClr val="000000">
                    <a:lumMod val="70000"/>
                    <a:lumOff val="30000"/>
                    <a:alpha val="100000"/>
                  </a:srgbClr>
                </a:gs>
              </a:gsLst>
              <a:lin ang="2700000" scaled="1"/>
              <a:tileRect/>
            </a:gradFill>
            <a:prstDash val="solid"/>
            <a:miter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64" name="TextBox 7"/>
          <p:cNvSpPr txBox="1"/>
          <p:nvPr/>
        </p:nvSpPr>
        <p:spPr>
          <a:xfrm>
            <a:off x="5525574" y="3562350"/>
            <a:ext cx="2605255" cy="3153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2.</a:t>
            </a:r>
            <a:r>
              <a:rPr lang="ko-KR" altLang="en-US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장르별 공룡 테마 성공 사례  </a:t>
            </a:r>
            <a:endParaRPr lang="ko-KR" altLang="en-US" sz="15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60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1" y="617691"/>
            <a:ext cx="46652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단체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멀티캐스트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Receiver) 1-2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rcRect l="160" t="44560" r="-160" b="1610"/>
          <a:stretch>
            <a:fillRect/>
          </a:stretch>
        </p:blipFill>
        <p:spPr>
          <a:xfrm>
            <a:off x="329565" y="1240153"/>
            <a:ext cx="6065520" cy="3187064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rcRect b="57260"/>
          <a:stretch>
            <a:fillRect/>
          </a:stretch>
        </p:blipFill>
        <p:spPr>
          <a:xfrm>
            <a:off x="440055" y="4411981"/>
            <a:ext cx="6797040" cy="186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61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1" y="617691"/>
            <a:ext cx="46652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단체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멀티캐스트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Receiver) 1-3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rcRect l="1400" t="42400" r="-1400" b="220"/>
          <a:stretch>
            <a:fillRect/>
          </a:stretch>
        </p:blipFill>
        <p:spPr>
          <a:xfrm>
            <a:off x="344805" y="1289684"/>
            <a:ext cx="6797040" cy="2501265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3"/>
          <a:srcRect l="2500"/>
          <a:stretch>
            <a:fillRect/>
          </a:stretch>
        </p:blipFill>
        <p:spPr>
          <a:xfrm>
            <a:off x="381000" y="4084320"/>
            <a:ext cx="7429500" cy="2080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62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1" y="617691"/>
            <a:ext cx="46652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단체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멀티캐스트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Receiver) 1-4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334" y="1243964"/>
            <a:ext cx="6850380" cy="3055620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0049" y="4316730"/>
            <a:ext cx="6400800" cy="739140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4"/>
          <a:srcRect l="11400" b="59830"/>
          <a:stretch>
            <a:fillRect/>
          </a:stretch>
        </p:blipFill>
        <p:spPr>
          <a:xfrm>
            <a:off x="937260" y="4907279"/>
            <a:ext cx="6069330" cy="1291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63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1" y="617691"/>
            <a:ext cx="46652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단체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멀티캐스트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Receiver) 1-5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rcRect b="7380"/>
          <a:stretch>
            <a:fillRect/>
          </a:stretch>
        </p:blipFill>
        <p:spPr>
          <a:xfrm>
            <a:off x="373379" y="1236345"/>
            <a:ext cx="6606540" cy="4897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64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1" y="617691"/>
            <a:ext cx="46652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단체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멀티캐스트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Receiver) 1-6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524" y="1299210"/>
            <a:ext cx="5981700" cy="3688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65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1" y="617691"/>
            <a:ext cx="455091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단체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멀티캐스트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Sender) 1-1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6244" y="1306829"/>
            <a:ext cx="5280660" cy="5044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/>
          <p:cNvPicPr>
            <a:picLocks noChangeAspect="1"/>
          </p:cNvPicPr>
          <p:nvPr/>
        </p:nvPicPr>
        <p:blipFill rotWithShape="1">
          <a:blip r:embed="rId2"/>
          <a:srcRect l="38880" t="15970" r="32640" b="22220"/>
          <a:stretch>
            <a:fillRect/>
          </a:stretch>
        </p:blipFill>
        <p:spPr>
          <a:xfrm>
            <a:off x="7002619" y="1781175"/>
            <a:ext cx="2456801" cy="4276726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rcRect l="25140" t="15020" r="56800" b="28820"/>
          <a:stretch>
            <a:fillRect/>
          </a:stretch>
        </p:blipFill>
        <p:spPr>
          <a:xfrm>
            <a:off x="3735471" y="1801586"/>
            <a:ext cx="2435057" cy="4259035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rcRect l="38930" t="15140" r="32570" b="22360"/>
          <a:stretch>
            <a:fillRect/>
          </a:stretch>
        </p:blipFill>
        <p:spPr>
          <a:xfrm>
            <a:off x="416305" y="1790701"/>
            <a:ext cx="2434463" cy="4286250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66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1" y="617691"/>
            <a:ext cx="25220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귓속말 채팅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339" y="1426698"/>
            <a:ext cx="1697356" cy="33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1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5" name="TextBox 32"/>
          <p:cNvSpPr txBox="1"/>
          <p:nvPr/>
        </p:nvSpPr>
        <p:spPr>
          <a:xfrm>
            <a:off x="4104321" y="1397256"/>
            <a:ext cx="1697356" cy="33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2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 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6" name="TextBox 32"/>
          <p:cNvSpPr txBox="1"/>
          <p:nvPr/>
        </p:nvSpPr>
        <p:spPr>
          <a:xfrm>
            <a:off x="4104322" y="4739665"/>
            <a:ext cx="1697356" cy="82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4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수신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O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7" name="TextBox 32"/>
          <p:cNvSpPr txBox="1"/>
          <p:nvPr/>
        </p:nvSpPr>
        <p:spPr>
          <a:xfrm>
            <a:off x="7429414" y="4596963"/>
            <a:ext cx="1697356" cy="821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Korea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수신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 X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50" name="TextBox 32"/>
          <p:cNvSpPr txBox="1"/>
          <p:nvPr/>
        </p:nvSpPr>
        <p:spPr>
          <a:xfrm>
            <a:off x="793086" y="4741400"/>
            <a:ext cx="1697356" cy="821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amazon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귓속말 발송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52" name="직사각형 24"/>
          <p:cNvSpPr/>
          <p:nvPr/>
        </p:nvSpPr>
        <p:spPr>
          <a:xfrm>
            <a:off x="7126371" y="3475399"/>
            <a:ext cx="2273938" cy="1993177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TextBox 32"/>
          <p:cNvSpPr txBox="1"/>
          <p:nvPr/>
        </p:nvSpPr>
        <p:spPr>
          <a:xfrm>
            <a:off x="7415847" y="1390906"/>
            <a:ext cx="1697356" cy="33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3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62" name="직사각형 24"/>
          <p:cNvSpPr/>
          <p:nvPr/>
        </p:nvSpPr>
        <p:spPr>
          <a:xfrm>
            <a:off x="485713" y="2514600"/>
            <a:ext cx="2264413" cy="32861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직사각형 24"/>
          <p:cNvSpPr/>
          <p:nvPr/>
        </p:nvSpPr>
        <p:spPr>
          <a:xfrm>
            <a:off x="3838514" y="3537517"/>
            <a:ext cx="1894299" cy="22383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"/>
          <p:cNvSpPr/>
          <p:nvPr/>
        </p:nvSpPr>
        <p:spPr>
          <a:xfrm>
            <a:off x="561294" y="3873952"/>
            <a:ext cx="1462768" cy="142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25" name="직사각형 24"/>
          <p:cNvSpPr/>
          <p:nvPr/>
        </p:nvSpPr>
        <p:spPr>
          <a:xfrm>
            <a:off x="508845" y="3676650"/>
            <a:ext cx="1669781" cy="25785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0" name=""/>
          <p:cNvCxnSpPr/>
          <p:nvPr/>
        </p:nvCxnSpPr>
        <p:spPr>
          <a:xfrm>
            <a:off x="2357436" y="1571624"/>
            <a:ext cx="1981291" cy="0"/>
          </a:xfrm>
          <a:prstGeom prst="straightConnector1">
            <a:avLst/>
          </a:prstGeom>
          <a:ln w="28575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/>
          <p:cNvPicPr>
            <a:picLocks noChangeAspect="1"/>
          </p:cNvPicPr>
          <p:nvPr/>
        </p:nvPicPr>
        <p:blipFill rotWithShape="1">
          <a:blip r:embed="rId2"/>
          <a:srcRect l="39020" t="15530" r="32230" b="21840"/>
          <a:stretch>
            <a:fillRect/>
          </a:stretch>
        </p:blipFill>
        <p:spPr>
          <a:xfrm>
            <a:off x="395124" y="1584614"/>
            <a:ext cx="2456909" cy="4294909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3"/>
          <a:srcRect l="38870" t="15140" r="32500" b="22500"/>
          <a:stretch>
            <a:fillRect/>
          </a:stretch>
        </p:blipFill>
        <p:spPr>
          <a:xfrm>
            <a:off x="7070923" y="1552575"/>
            <a:ext cx="2441180" cy="4276725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rcRect l="25140" t="15020" r="56800" b="28820"/>
          <a:stretch>
            <a:fillRect/>
          </a:stretch>
        </p:blipFill>
        <p:spPr>
          <a:xfrm>
            <a:off x="3735471" y="1553936"/>
            <a:ext cx="2435057" cy="4259035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67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2" y="617691"/>
            <a:ext cx="25220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귓속말 채팅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6339" y="1179048"/>
            <a:ext cx="1697356" cy="33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1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5" name="TextBox 32"/>
          <p:cNvSpPr txBox="1"/>
          <p:nvPr/>
        </p:nvSpPr>
        <p:spPr>
          <a:xfrm>
            <a:off x="4104321" y="1149606"/>
            <a:ext cx="1697356" cy="33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2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 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46" name="TextBox 32"/>
          <p:cNvSpPr txBox="1"/>
          <p:nvPr/>
        </p:nvSpPr>
        <p:spPr>
          <a:xfrm>
            <a:off x="4104322" y="4370787"/>
            <a:ext cx="1697356" cy="82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4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수신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맑은 고딕"/>
              </a:rPr>
              <a:t> X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47" name="TextBox 32"/>
          <p:cNvSpPr txBox="1"/>
          <p:nvPr/>
        </p:nvSpPr>
        <p:spPr>
          <a:xfrm>
            <a:off x="7438073" y="4557131"/>
            <a:ext cx="1697356" cy="821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Korea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수신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O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50" name="TextBox 32"/>
          <p:cNvSpPr txBox="1"/>
          <p:nvPr/>
        </p:nvSpPr>
        <p:spPr>
          <a:xfrm>
            <a:off x="741131" y="4580341"/>
            <a:ext cx="1697356" cy="821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아이디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amazon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귓속말 발송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52" name="직사각형 24"/>
          <p:cNvSpPr/>
          <p:nvPr/>
        </p:nvSpPr>
        <p:spPr>
          <a:xfrm>
            <a:off x="7126371" y="3218224"/>
            <a:ext cx="2273938" cy="20125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TextBox 32"/>
          <p:cNvSpPr txBox="1"/>
          <p:nvPr/>
        </p:nvSpPr>
        <p:spPr>
          <a:xfrm>
            <a:off x="7415847" y="1143256"/>
            <a:ext cx="1697356" cy="33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3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번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PC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62" name="직사각형 24"/>
          <p:cNvSpPr/>
          <p:nvPr/>
        </p:nvSpPr>
        <p:spPr>
          <a:xfrm>
            <a:off x="485713" y="2266950"/>
            <a:ext cx="2264413" cy="32861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직사각형 24"/>
          <p:cNvSpPr/>
          <p:nvPr/>
        </p:nvSpPr>
        <p:spPr>
          <a:xfrm>
            <a:off x="3857564" y="3527992"/>
            <a:ext cx="2218149" cy="1681161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74209" y="3714749"/>
            <a:ext cx="1773690" cy="31846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"/>
          <p:cNvSpPr/>
          <p:nvPr/>
        </p:nvSpPr>
        <p:spPr>
          <a:xfrm>
            <a:off x="2176462" y="1009650"/>
            <a:ext cx="5553075" cy="552450"/>
          </a:xfrm>
          <a:prstGeom prst="arc">
            <a:avLst>
              <a:gd name="adj1" fmla="val 10776497"/>
              <a:gd name="adj2" fmla="val 0"/>
            </a:avLst>
          </a:prstGeom>
          <a:ln w="25400">
            <a:solidFill>
              <a:schemeClr val="dk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68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5" name="TextBox 27"/>
          <p:cNvSpPr txBox="1"/>
          <p:nvPr/>
        </p:nvSpPr>
        <p:spPr>
          <a:xfrm>
            <a:off x="264920" y="617691"/>
            <a:ext cx="48747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귓속말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유니캐스트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Receiver) 1-1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774" y="1400175"/>
            <a:ext cx="6248400" cy="50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69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5" name="TextBox 27"/>
          <p:cNvSpPr txBox="1"/>
          <p:nvPr/>
        </p:nvSpPr>
        <p:spPr>
          <a:xfrm>
            <a:off x="264920" y="617691"/>
            <a:ext cx="48747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귓속말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유니캐스트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Receiver) 1-2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8665" y="1409700"/>
            <a:ext cx="3169920" cy="160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42" y="69668"/>
            <a:ext cx="23253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쿠키런 오븐브레이크</a:t>
            </a:r>
            <a:endParaRPr lang="en-US" altLang="ko-KR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7700964" y="114300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벤치마킹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39511" y="1079268"/>
            <a:ext cx="3554051" cy="2004707"/>
          </a:xfrm>
          <a:prstGeom prst="rect">
            <a:avLst/>
          </a:prstGeom>
          <a:ln w="635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4221" y="1070106"/>
            <a:ext cx="3521084" cy="1994364"/>
          </a:xfrm>
          <a:prstGeom prst="rect">
            <a:avLst/>
          </a:prstGeom>
          <a:ln w="635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66" name=""/>
          <p:cNvSpPr/>
          <p:nvPr/>
        </p:nvSpPr>
        <p:spPr>
          <a:xfrm>
            <a:off x="801999" y="2584738"/>
            <a:ext cx="3844637" cy="4935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latin typeface="맑은 고딕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914567" y="675407"/>
            <a:ext cx="3034498" cy="36610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단순한 조작 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점프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슬라이드</a:t>
            </a:r>
            <a:r>
              <a:rPr lang="ko-KR" altLang="en-US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5301261" y="675406"/>
            <a:ext cx="3612061" cy="36091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2.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단순한 룰 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ko-KR" altLang="en-US" sz="15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장애물과 지형</a:t>
            </a:r>
            <a:r>
              <a:rPr lang="en-US" altLang="ko-KR" sz="15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,</a:t>
            </a:r>
            <a:r>
              <a:rPr lang="ko-KR" altLang="en-US" sz="15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</a:t>
            </a:r>
            <a:r>
              <a:rPr lang="en-US" altLang="ko-KR" sz="15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HP(</a:t>
            </a:r>
            <a:r>
              <a:rPr lang="ko-KR" altLang="en-US" sz="15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시간</a:t>
            </a:r>
            <a:r>
              <a:rPr lang="en-US" altLang="ko-KR" sz="15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15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59154" y="3990109"/>
            <a:ext cx="3528537" cy="1992284"/>
          </a:xfrm>
          <a:prstGeom prst="rect">
            <a:avLst/>
          </a:prstGeom>
          <a:ln w="635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0070" y="3985087"/>
            <a:ext cx="3544574" cy="2014751"/>
          </a:xfrm>
          <a:prstGeom prst="rect">
            <a:avLst/>
          </a:prstGeom>
          <a:ln w="635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74" name=""/>
          <p:cNvSpPr/>
          <p:nvPr/>
        </p:nvSpPr>
        <p:spPr>
          <a:xfrm>
            <a:off x="805462" y="4083627"/>
            <a:ext cx="3766705" cy="1411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맑은 고딕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897248" y="3593039"/>
            <a:ext cx="2432692" cy="366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3.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성취감 부여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ko-KR" altLang="en-US" sz="15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기록 저장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5398172" y="3585719"/>
            <a:ext cx="3506931" cy="35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4.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짧은 런타임 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sz="15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1</a:t>
            </a:r>
            <a:r>
              <a:rPr lang="ko-KR" altLang="en-US" sz="15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분 미만</a:t>
            </a:r>
            <a:endParaRPr lang="ko-KR" altLang="en-US" sz="15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68" name=""/>
          <p:cNvSpPr/>
          <p:nvPr/>
        </p:nvSpPr>
        <p:spPr>
          <a:xfrm>
            <a:off x="5237184" y="4113932"/>
            <a:ext cx="2225387" cy="2944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맑은 고딕"/>
            </a:endParaRPr>
          </a:p>
        </p:txBody>
      </p:sp>
      <p:sp>
        <p:nvSpPr>
          <p:cNvPr id="80" name=""/>
          <p:cNvSpPr/>
          <p:nvPr/>
        </p:nvSpPr>
        <p:spPr>
          <a:xfrm>
            <a:off x="6903195" y="1533523"/>
            <a:ext cx="1402774" cy="1272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맑은 고딕"/>
            </a:endParaRPr>
          </a:p>
        </p:txBody>
      </p:sp>
      <p:sp>
        <p:nvSpPr>
          <p:cNvPr id="81" name=""/>
          <p:cNvSpPr/>
          <p:nvPr/>
        </p:nvSpPr>
        <p:spPr>
          <a:xfrm>
            <a:off x="5713435" y="2569152"/>
            <a:ext cx="917865" cy="5195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맑은 고딕"/>
            </a:endParaRPr>
          </a:p>
        </p:txBody>
      </p:sp>
      <p:sp>
        <p:nvSpPr>
          <p:cNvPr id="82" name=""/>
          <p:cNvSpPr/>
          <p:nvPr/>
        </p:nvSpPr>
        <p:spPr>
          <a:xfrm>
            <a:off x="5173106" y="1157719"/>
            <a:ext cx="2225387" cy="2944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맑은 고딕"/>
            </a:endParaRPr>
          </a:p>
        </p:txBody>
      </p:sp>
      <p:sp>
        <p:nvSpPr>
          <p:cNvPr id="83" name=""/>
          <p:cNvSpPr/>
          <p:nvPr/>
        </p:nvSpPr>
        <p:spPr>
          <a:xfrm>
            <a:off x="5995722" y="5224030"/>
            <a:ext cx="710046" cy="5195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70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5" name="TextBox 27"/>
          <p:cNvSpPr txBox="1"/>
          <p:nvPr/>
        </p:nvSpPr>
        <p:spPr>
          <a:xfrm>
            <a:off x="264920" y="617691"/>
            <a:ext cx="47604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귓속말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유니캐스트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Sender) 1-1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9095" y="1379219"/>
            <a:ext cx="4061460" cy="518160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0535" y="2070735"/>
            <a:ext cx="5783579" cy="3916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71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5" name="TextBox 27"/>
          <p:cNvSpPr txBox="1"/>
          <p:nvPr/>
        </p:nvSpPr>
        <p:spPr>
          <a:xfrm>
            <a:off x="264920" y="617691"/>
            <a:ext cx="47604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귓속말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유니캐스트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Sender) 1-2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2"/>
          <a:srcRect b="4970"/>
          <a:stretch>
            <a:fillRect/>
          </a:stretch>
        </p:blipFill>
        <p:spPr>
          <a:xfrm>
            <a:off x="445770" y="1318260"/>
            <a:ext cx="6537960" cy="5097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72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60" name=""/>
          <p:cNvSpPr/>
          <p:nvPr/>
        </p:nvSpPr>
        <p:spPr>
          <a:xfrm>
            <a:off x="290512" y="1200150"/>
            <a:ext cx="9334501" cy="52959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75" name="TextBox 27"/>
          <p:cNvSpPr txBox="1"/>
          <p:nvPr/>
        </p:nvSpPr>
        <p:spPr>
          <a:xfrm>
            <a:off x="264920" y="617691"/>
            <a:ext cx="47604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귓속말 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유니캐스트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Sender) 1-3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1019" y="1301115"/>
            <a:ext cx="6309360" cy="2865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/>
          <p:cNvPicPr>
            <a:picLocks noChangeAspect="1"/>
          </p:cNvPicPr>
          <p:nvPr/>
        </p:nvPicPr>
        <p:blipFill rotWithShape="1">
          <a:blip r:embed="rId2"/>
          <a:srcRect r="14810"/>
          <a:stretch>
            <a:fillRect/>
          </a:stretch>
        </p:blipFill>
        <p:spPr>
          <a:xfrm>
            <a:off x="5222298" y="4992485"/>
            <a:ext cx="4191000" cy="845820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73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1" y="617691"/>
            <a:ext cx="33412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실시간 접속자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입장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3"/>
          <a:srcRect l="39720" t="16160" r="33430" b="61110"/>
          <a:stretch>
            <a:fillRect/>
          </a:stretch>
        </p:blipFill>
        <p:spPr>
          <a:xfrm>
            <a:off x="903184" y="1332631"/>
            <a:ext cx="2294577" cy="1558637"/>
          </a:xfrm>
          <a:prstGeom prst="rect">
            <a:avLst/>
          </a:prstGeom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/>
          <a:srcRect l="39390" t="16410" r="33100" b="61240"/>
          <a:stretch>
            <a:fillRect/>
          </a:stretch>
        </p:blipFill>
        <p:spPr>
          <a:xfrm>
            <a:off x="3779715" y="1307522"/>
            <a:ext cx="2346568" cy="1532659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5"/>
          <a:srcRect l="39430" t="16160" r="33040" b="60980"/>
          <a:stretch>
            <a:fillRect/>
          </a:stretch>
        </p:blipFill>
        <p:spPr>
          <a:xfrm>
            <a:off x="6673575" y="1291936"/>
            <a:ext cx="2351780" cy="1567295"/>
          </a:xfrm>
          <a:prstGeom prst="rect">
            <a:avLst/>
          </a:prstGeom>
        </p:spPr>
      </p:pic>
      <p:sp>
        <p:nvSpPr>
          <p:cNvPr id="93" name="직사각형 24"/>
          <p:cNvSpPr/>
          <p:nvPr/>
        </p:nvSpPr>
        <p:spPr>
          <a:xfrm>
            <a:off x="907164" y="1991590"/>
            <a:ext cx="2249940" cy="8553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4" name="직사각형 24"/>
          <p:cNvSpPr/>
          <p:nvPr/>
        </p:nvSpPr>
        <p:spPr>
          <a:xfrm>
            <a:off x="3828029" y="1953490"/>
            <a:ext cx="2249940" cy="8553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직사각형 24"/>
          <p:cNvSpPr/>
          <p:nvPr/>
        </p:nvSpPr>
        <p:spPr>
          <a:xfrm>
            <a:off x="6731268" y="1988125"/>
            <a:ext cx="2249940" cy="85533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TextBox 32"/>
          <p:cNvSpPr txBox="1"/>
          <p:nvPr/>
        </p:nvSpPr>
        <p:spPr>
          <a:xfrm>
            <a:off x="1149407" y="2876230"/>
            <a:ext cx="1697356" cy="33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홀로 접속한 경우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97" name="TextBox 32"/>
          <p:cNvSpPr txBox="1"/>
          <p:nvPr/>
        </p:nvSpPr>
        <p:spPr>
          <a:xfrm>
            <a:off x="4104321" y="2890084"/>
            <a:ext cx="1697356" cy="575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사용자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 amazon 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입장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98" name="TextBox 32"/>
          <p:cNvSpPr txBox="1"/>
          <p:nvPr/>
        </p:nvSpPr>
        <p:spPr>
          <a:xfrm>
            <a:off x="7036290" y="2910000"/>
            <a:ext cx="1697356" cy="574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사용자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 4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입장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pic>
        <p:nvPicPr>
          <p:cNvPr id="9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34958" y="3572741"/>
            <a:ext cx="4339721" cy="321494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1" name=""/>
          <p:cNvPicPr>
            <a:picLocks noChangeAspect="1"/>
          </p:cNvPicPr>
          <p:nvPr/>
        </p:nvPicPr>
        <p:blipFill rotWithShape="1">
          <a:blip r:embed="rId7"/>
          <a:srcRect r="54660" b="90730"/>
          <a:stretch>
            <a:fillRect/>
          </a:stretch>
        </p:blipFill>
        <p:spPr>
          <a:xfrm>
            <a:off x="5342462" y="3787484"/>
            <a:ext cx="2226450" cy="256311"/>
          </a:xfrm>
          <a:prstGeom prst="rect">
            <a:avLst/>
          </a:prstGeom>
        </p:spPr>
      </p:pic>
      <p:pic>
        <p:nvPicPr>
          <p:cNvPr id="102" name=""/>
          <p:cNvPicPr>
            <a:picLocks noChangeAspect="1"/>
          </p:cNvPicPr>
          <p:nvPr/>
        </p:nvPicPr>
        <p:blipFill rotWithShape="1">
          <a:blip r:embed="rId8"/>
          <a:srcRect t="72150" r="28940"/>
          <a:stretch>
            <a:fillRect/>
          </a:stretch>
        </p:blipFill>
        <p:spPr>
          <a:xfrm>
            <a:off x="5092412" y="4105920"/>
            <a:ext cx="3785755" cy="834956"/>
          </a:xfrm>
          <a:prstGeom prst="rect">
            <a:avLst/>
          </a:prstGeom>
        </p:spPr>
      </p:pic>
      <p:sp>
        <p:nvSpPr>
          <p:cNvPr id="103" name=""/>
          <p:cNvSpPr/>
          <p:nvPr/>
        </p:nvSpPr>
        <p:spPr>
          <a:xfrm>
            <a:off x="5091546" y="3588325"/>
            <a:ext cx="4312226" cy="32038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74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1" y="617691"/>
            <a:ext cx="33412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채팅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실시간 접속자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퇴장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91" name=""/>
          <p:cNvPicPr>
            <a:picLocks noChangeAspect="1"/>
          </p:cNvPicPr>
          <p:nvPr/>
        </p:nvPicPr>
        <p:blipFill rotWithShape="1">
          <a:blip r:embed="rId2"/>
          <a:srcRect l="39280" t="16410" r="33310" b="58710"/>
          <a:stretch>
            <a:fillRect/>
          </a:stretch>
        </p:blipFill>
        <p:spPr>
          <a:xfrm>
            <a:off x="2072148" y="1298864"/>
            <a:ext cx="2344825" cy="1705839"/>
          </a:xfrm>
          <a:prstGeom prst="rect">
            <a:avLst/>
          </a:prstGeom>
        </p:spPr>
      </p:pic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rcRect l="40040" t="16540" r="33250" b="57950"/>
          <a:stretch>
            <a:fillRect/>
          </a:stretch>
        </p:blipFill>
        <p:spPr>
          <a:xfrm>
            <a:off x="4953000" y="1272885"/>
            <a:ext cx="2280805" cy="1749136"/>
          </a:xfrm>
          <a:prstGeom prst="rect">
            <a:avLst/>
          </a:prstGeom>
        </p:spPr>
      </p:pic>
      <p:sp>
        <p:nvSpPr>
          <p:cNvPr id="93" name="직사각형 24"/>
          <p:cNvSpPr/>
          <p:nvPr/>
        </p:nvSpPr>
        <p:spPr>
          <a:xfrm>
            <a:off x="2113528" y="1979468"/>
            <a:ext cx="2249940" cy="1037173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4" name="직사각형 24"/>
          <p:cNvSpPr/>
          <p:nvPr/>
        </p:nvSpPr>
        <p:spPr>
          <a:xfrm>
            <a:off x="4953000" y="1950028"/>
            <a:ext cx="2249940" cy="1037173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37063" y="3882735"/>
            <a:ext cx="5372100" cy="12573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96" name="TextBox 32"/>
          <p:cNvSpPr txBox="1"/>
          <p:nvPr/>
        </p:nvSpPr>
        <p:spPr>
          <a:xfrm>
            <a:off x="2439611" y="3095478"/>
            <a:ext cx="1697356" cy="569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사용자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 amazon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퇴장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97" name="TextBox 32"/>
          <p:cNvSpPr txBox="1"/>
          <p:nvPr/>
        </p:nvSpPr>
        <p:spPr>
          <a:xfrm>
            <a:off x="5193202" y="3095478"/>
            <a:ext cx="1697356" cy="569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사용자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4</a:t>
            </a:r>
            <a:endParaRPr lang="en-US" altLang="ko-KR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6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퇴장</a:t>
            </a:r>
            <a:endParaRPr lang="ko-KR" altLang="en-US" sz="16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rcRect l="69620" t="16170" r="2340" b="21780"/>
          <a:stretch>
            <a:fillRect/>
          </a:stretch>
        </p:blipFill>
        <p:spPr>
          <a:xfrm>
            <a:off x="1723158" y="1671040"/>
            <a:ext cx="2727614" cy="4862116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75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1" y="617691"/>
            <a:ext cx="32078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랭크표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순위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및 랭크 갱신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14845" y="1152399"/>
            <a:ext cx="2629940" cy="484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/>
            </a:pPr>
            <a:r>
              <a:rPr lang="ko-KR" altLang="en-US" sz="13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가장 최근 게임에서 획득한</a:t>
            </a:r>
            <a:endParaRPr lang="ko-KR" altLang="en-US" sz="13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 algn="ctr">
              <a:defRPr lang="ko-KR"/>
            </a:pPr>
            <a:r>
              <a:rPr lang="ko-KR" altLang="en-US" sz="13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젤리 수가 큰 순서대로 랭크 갱신</a:t>
            </a:r>
            <a:endParaRPr lang="ko-KR" altLang="en-US" sz="13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0" y="1871871"/>
            <a:ext cx="3905948" cy="43715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1825" y="1579594"/>
            <a:ext cx="5606415" cy="4360545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76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23" y="617691"/>
            <a:ext cx="19505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로비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맑은 고딕"/>
              </a:rPr>
              <a:t>&gt;&gt;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 방법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00473" y="2116716"/>
            <a:ext cx="4320664" cy="1140594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07770" y="3333750"/>
            <a:ext cx="4458051" cy="895350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44880" y="4292544"/>
            <a:ext cx="2461769" cy="1460556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82341" y="4292544"/>
            <a:ext cx="2541269" cy="1410910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38240" y="2411434"/>
            <a:ext cx="2959100" cy="5203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7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ff"/>
                </a:solidFill>
                <a:latin typeface="맑은 고딕"/>
              </a:rPr>
              <a:t>공룡 종류</a:t>
            </a:r>
            <a:r>
              <a:rPr lang="en-US" altLang="ko-KR" sz="17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ff"/>
                </a:solidFill>
                <a:latin typeface="맑은 고딕"/>
              </a:rPr>
              <a:t>(</a:t>
            </a:r>
            <a:r>
              <a:rPr lang="ko-KR" altLang="en-US" sz="17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ff"/>
                </a:solidFill>
                <a:latin typeface="맑은 고딕"/>
              </a:rPr>
              <a:t>캐릭터</a:t>
            </a:r>
            <a:r>
              <a:rPr lang="en-US" altLang="ko-KR" sz="17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ff"/>
                </a:solidFill>
                <a:latin typeface="맑은 고딕"/>
              </a:rPr>
              <a:t>)</a:t>
            </a:r>
            <a:endParaRPr lang="en-US" altLang="ko-KR" sz="17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ff"/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랜덤 뽑기에서 나올 수 있는 모든 공룡 표기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8240" y="3474453"/>
            <a:ext cx="2416175" cy="7146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7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ff"/>
                </a:solidFill>
                <a:latin typeface="맑은 고딕"/>
              </a:rPr>
              <a:t>배경 설명</a:t>
            </a:r>
            <a:endParaRPr lang="ko-KR" altLang="en-US" sz="17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ff"/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게임 스토리를 통해 플레이어에게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 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재미와 동기를 부여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38240" y="5064706"/>
            <a:ext cx="3111500" cy="7150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7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ff"/>
                </a:solidFill>
                <a:latin typeface="맑은 고딕"/>
              </a:rPr>
              <a:t>아이템</a:t>
            </a:r>
            <a:r>
              <a:rPr lang="en-US" altLang="ko-KR" sz="17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ff"/>
                </a:solidFill>
                <a:latin typeface="맑은 고딕"/>
              </a:rPr>
              <a:t>(</a:t>
            </a:r>
            <a:r>
              <a:rPr lang="ko-KR" altLang="en-US" sz="17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ff"/>
                </a:solidFill>
                <a:latin typeface="맑은 고딕"/>
              </a:rPr>
              <a:t>젤리</a:t>
            </a:r>
            <a:r>
              <a:rPr lang="en-US" altLang="ko-KR" sz="17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ff"/>
                </a:solidFill>
                <a:latin typeface="맑은 고딕"/>
              </a:rPr>
              <a:t>) </a:t>
            </a:r>
            <a:r>
              <a:rPr lang="ko-KR" altLang="en-US" sz="17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ff"/>
                </a:solidFill>
                <a:latin typeface="맑은 고딕"/>
              </a:rPr>
              <a:t>설명</a:t>
            </a:r>
            <a:endParaRPr lang="ko-KR" altLang="en-US" sz="17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ff"/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플레이 중 얻을 수 있는 젤리를 사진이 아닌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 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글로 표기해서 습득 시 효과에 대한 흥미 유발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38240" y="4292544"/>
            <a:ext cx="2720975" cy="7157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/>
            </a:pPr>
            <a:r>
              <a:rPr lang="ko-KR" altLang="en-US" sz="17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ff"/>
                </a:solidFill>
                <a:latin typeface="맑은 고딕"/>
              </a:rPr>
              <a:t>키조작 설명</a:t>
            </a:r>
            <a:endParaRPr lang="ko-KR" altLang="en-US" sz="17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ff"/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: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이미지와 키보드 기준 화살표를 표기해</a:t>
            </a:r>
            <a:endParaRPr lang="ko-KR" altLang="en-US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  <a:p>
            <a:pPr lvl="0">
              <a:defRPr lang="ko-KR"/>
            </a:pPr>
            <a:r>
              <a:rPr lang="en-US" altLang="ko-KR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       </a:t>
            </a:r>
            <a:r>
              <a:rPr lang="ko-KR" altLang="en-US" sz="12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</a:rPr>
              <a:t>보다 직관적인 게임방법 습득</a:t>
            </a:r>
            <a:endParaRPr lang="en-US" altLang="ko-KR" sz="12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77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9" y="617691"/>
            <a:ext cx="25411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게임화면 구성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3346" y="1733550"/>
            <a:ext cx="5059307" cy="3905249"/>
          </a:xfrm>
          <a:prstGeom prst="rect">
            <a:avLst/>
          </a:prstGeom>
        </p:spPr>
      </p:pic>
      <p:sp>
        <p:nvSpPr>
          <p:cNvPr id="31" name="직사각형 24"/>
          <p:cNvSpPr/>
          <p:nvPr/>
        </p:nvSpPr>
        <p:spPr>
          <a:xfrm>
            <a:off x="3088389" y="4087090"/>
            <a:ext cx="983115" cy="1007732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24"/>
          <p:cNvSpPr/>
          <p:nvPr/>
        </p:nvSpPr>
        <p:spPr>
          <a:xfrm>
            <a:off x="5536315" y="4591915"/>
            <a:ext cx="678315" cy="607682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24"/>
          <p:cNvSpPr/>
          <p:nvPr/>
        </p:nvSpPr>
        <p:spPr>
          <a:xfrm>
            <a:off x="5393440" y="2105890"/>
            <a:ext cx="678315" cy="1074407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24"/>
          <p:cNvSpPr/>
          <p:nvPr/>
        </p:nvSpPr>
        <p:spPr>
          <a:xfrm>
            <a:off x="2374014" y="1610590"/>
            <a:ext cx="1792740" cy="550532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24"/>
          <p:cNvSpPr/>
          <p:nvPr/>
        </p:nvSpPr>
        <p:spPr>
          <a:xfrm>
            <a:off x="6488815" y="1582017"/>
            <a:ext cx="1040266" cy="607682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24"/>
          <p:cNvSpPr/>
          <p:nvPr/>
        </p:nvSpPr>
        <p:spPr>
          <a:xfrm>
            <a:off x="7109392" y="2858367"/>
            <a:ext cx="268741" cy="340982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79944" y="4072890"/>
            <a:ext cx="222885" cy="222885"/>
          </a:xfrm>
          <a:prstGeom prst="rect">
            <a:avLst/>
          </a:prstGeom>
        </p:spPr>
      </p:pic>
      <p:sp>
        <p:nvSpPr>
          <p:cNvPr id="40" name="직사각형 24"/>
          <p:cNvSpPr/>
          <p:nvPr/>
        </p:nvSpPr>
        <p:spPr>
          <a:xfrm>
            <a:off x="7137967" y="4021467"/>
            <a:ext cx="268741" cy="340982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66609" y="4570094"/>
            <a:ext cx="220980" cy="220980"/>
          </a:xfrm>
          <a:prstGeom prst="rect">
            <a:avLst/>
          </a:prstGeom>
        </p:spPr>
      </p:pic>
      <p:sp>
        <p:nvSpPr>
          <p:cNvPr id="42" name="직사각형 24"/>
          <p:cNvSpPr/>
          <p:nvPr/>
        </p:nvSpPr>
        <p:spPr>
          <a:xfrm>
            <a:off x="7128442" y="4507242"/>
            <a:ext cx="268741" cy="340982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38035" y="2912745"/>
            <a:ext cx="249555" cy="249555"/>
          </a:xfrm>
          <a:prstGeom prst="rect">
            <a:avLst/>
          </a:prstGeom>
        </p:spPr>
      </p:pic>
      <p:sp>
        <p:nvSpPr>
          <p:cNvPr id="44" name="직사각형 24"/>
          <p:cNvSpPr/>
          <p:nvPr/>
        </p:nvSpPr>
        <p:spPr>
          <a:xfrm>
            <a:off x="6604567" y="3533775"/>
            <a:ext cx="268741" cy="340982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6" name=""/>
          <p:cNvCxnSpPr>
            <a:stCxn id="35" idx="3"/>
            <a:endCxn id="47" idx="1"/>
          </p:cNvCxnSpPr>
          <p:nvPr/>
        </p:nvCxnSpPr>
        <p:spPr>
          <a:xfrm flipV="1">
            <a:off x="7529081" y="1870710"/>
            <a:ext cx="536690" cy="15148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"/>
          <p:cNvSpPr txBox="1"/>
          <p:nvPr/>
        </p:nvSpPr>
        <p:spPr>
          <a:xfrm>
            <a:off x="8065770" y="1724025"/>
            <a:ext cx="1840230" cy="2933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실시간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: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노랑 젤리 개수</a:t>
            </a:r>
            <a:endParaRPr lang="ko-KR" altLang="en-US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5176834" y="771524"/>
            <a:ext cx="1944055" cy="2933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공중장애물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속도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: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빠름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49" name=""/>
          <p:cNvCxnSpPr>
            <a:stCxn id="33" idx="0"/>
            <a:endCxn id="48" idx="2"/>
          </p:cNvCxnSpPr>
          <p:nvPr/>
        </p:nvCxnSpPr>
        <p:spPr>
          <a:xfrm rot="5400000" flipH="1" flipV="1">
            <a:off x="5420232" y="1377260"/>
            <a:ext cx="1040995" cy="416263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"/>
          <p:cNvSpPr txBox="1"/>
          <p:nvPr/>
        </p:nvSpPr>
        <p:spPr>
          <a:xfrm>
            <a:off x="66675" y="2495551"/>
            <a:ext cx="2296482" cy="2933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HP(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체력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: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소진 시 게임종료</a:t>
            </a:r>
            <a:endParaRPr lang="ko-KR" altLang="en-US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51" name=""/>
          <p:cNvCxnSpPr>
            <a:stCxn id="34" idx="1"/>
            <a:endCxn id="50" idx="0"/>
          </p:cNvCxnSpPr>
          <p:nvPr/>
        </p:nvCxnSpPr>
        <p:spPr>
          <a:xfrm rot="10800000" flipV="1">
            <a:off x="1214916" y="1885856"/>
            <a:ext cx="1159098" cy="609695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"/>
          <p:cNvSpPr txBox="1"/>
          <p:nvPr/>
        </p:nvSpPr>
        <p:spPr>
          <a:xfrm>
            <a:off x="257173" y="4394835"/>
            <a:ext cx="1658306" cy="30099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캐릭터 </a:t>
            </a:r>
            <a:endParaRPr lang="ko-KR" altLang="en-US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53" name=""/>
          <p:cNvCxnSpPr>
            <a:endCxn id="52" idx="3"/>
          </p:cNvCxnSpPr>
          <p:nvPr/>
        </p:nvCxnSpPr>
        <p:spPr>
          <a:xfrm rot="10800000">
            <a:off x="1915480" y="4545330"/>
            <a:ext cx="1042031" cy="17145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"/>
          <p:cNvSpPr txBox="1"/>
          <p:nvPr/>
        </p:nvSpPr>
        <p:spPr>
          <a:xfrm>
            <a:off x="4667250" y="6200774"/>
            <a:ext cx="2410780" cy="29337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지상장애물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속도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: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지형과 동일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55" name=""/>
          <p:cNvCxnSpPr>
            <a:stCxn id="32" idx="2"/>
            <a:endCxn id="54" idx="0"/>
          </p:cNvCxnSpPr>
          <p:nvPr/>
        </p:nvCxnSpPr>
        <p:spPr>
          <a:xfrm rot="5400000">
            <a:off x="5373468" y="5698769"/>
            <a:ext cx="1001176" cy="2833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"/>
          <p:cNvSpPr txBox="1"/>
          <p:nvPr/>
        </p:nvSpPr>
        <p:spPr>
          <a:xfrm>
            <a:off x="8158160" y="2886075"/>
            <a:ext cx="1572582" cy="29337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블랙젤리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: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블랙아웃</a:t>
            </a:r>
            <a:endParaRPr lang="ko-KR" altLang="en-US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7853360" y="3545205"/>
            <a:ext cx="2052640" cy="30099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노랑젤리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: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점수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랭크 반영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8110535" y="4040505"/>
            <a:ext cx="1486856" cy="30099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초록젤리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: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무적</a:t>
            </a:r>
            <a:endParaRPr lang="ko-KR" altLang="en-US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8091483" y="4526280"/>
            <a:ext cx="1486856" cy="30099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핑크젤리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: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HP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회복</a:t>
            </a:r>
            <a:endParaRPr lang="ko-KR" altLang="en-US" sz="14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61" name=""/>
          <p:cNvCxnSpPr>
            <a:stCxn id="43" idx="3"/>
            <a:endCxn id="56" idx="1"/>
          </p:cNvCxnSpPr>
          <p:nvPr/>
        </p:nvCxnSpPr>
        <p:spPr>
          <a:xfrm flipV="1">
            <a:off x="7387590" y="3032760"/>
            <a:ext cx="770570" cy="4762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"/>
          <p:cNvCxnSpPr>
            <a:stCxn id="44" idx="3"/>
            <a:endCxn id="57" idx="1"/>
          </p:cNvCxnSpPr>
          <p:nvPr/>
        </p:nvCxnSpPr>
        <p:spPr>
          <a:xfrm flipV="1">
            <a:off x="6873308" y="3695700"/>
            <a:ext cx="980052" cy="8566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"/>
          <p:cNvCxnSpPr>
            <a:stCxn id="40" idx="3"/>
            <a:endCxn id="58" idx="1"/>
          </p:cNvCxnSpPr>
          <p:nvPr/>
        </p:nvCxnSpPr>
        <p:spPr>
          <a:xfrm flipV="1">
            <a:off x="7406708" y="4191000"/>
            <a:ext cx="703828" cy="958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"/>
          <p:cNvCxnSpPr>
            <a:stCxn id="42" idx="3"/>
            <a:endCxn id="59" idx="1"/>
          </p:cNvCxnSpPr>
          <p:nvPr/>
        </p:nvCxnSpPr>
        <p:spPr>
          <a:xfrm flipV="1">
            <a:off x="7397183" y="4676775"/>
            <a:ext cx="694301" cy="958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78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8" y="617691"/>
            <a:ext cx="30269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캐릭터 자동 달리기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rcRect l="4530" t="27470" r="60220"/>
          <a:stretch>
            <a:fillRect/>
          </a:stretch>
        </p:blipFill>
        <p:spPr>
          <a:xfrm>
            <a:off x="1548906" y="1162748"/>
            <a:ext cx="2074264" cy="3294254"/>
          </a:xfrm>
          <a:prstGeom prst="rect">
            <a:avLst/>
          </a:prstGeom>
        </p:spPr>
      </p:pic>
      <p:sp>
        <p:nvSpPr>
          <p:cNvPr id="67" name="직사각형 24"/>
          <p:cNvSpPr/>
          <p:nvPr/>
        </p:nvSpPr>
        <p:spPr>
          <a:xfrm>
            <a:off x="2107314" y="1353508"/>
            <a:ext cx="983115" cy="2541258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"/>
          <p:cNvSpPr txBox="1"/>
          <p:nvPr/>
        </p:nvSpPr>
        <p:spPr>
          <a:xfrm>
            <a:off x="1433509" y="4629150"/>
            <a:ext cx="2229806" cy="5695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캐릭터 자동 달리기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캐릭터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X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좌표는 동일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9747" y="1166519"/>
            <a:ext cx="5172677" cy="5305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/>
          <p:cNvPicPr>
            <a:picLocks noChangeAspect="1"/>
          </p:cNvPicPr>
          <p:nvPr/>
        </p:nvPicPr>
        <p:blipFill rotWithShape="1">
          <a:blip r:embed="rId2"/>
          <a:srcRect l="9200" t="440" r="65330"/>
          <a:stretch>
            <a:fillRect/>
          </a:stretch>
        </p:blipFill>
        <p:spPr>
          <a:xfrm>
            <a:off x="1571040" y="1246583"/>
            <a:ext cx="1707340" cy="5173267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79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8" y="617691"/>
            <a:ext cx="27125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캐릭터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단 점프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66" name=""/>
          <p:cNvSpPr/>
          <p:nvPr/>
        </p:nvSpPr>
        <p:spPr>
          <a:xfrm>
            <a:off x="3519487" y="1114425"/>
            <a:ext cx="5572127" cy="5381625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7" name="직사각형 24"/>
          <p:cNvSpPr/>
          <p:nvPr/>
        </p:nvSpPr>
        <p:spPr>
          <a:xfrm>
            <a:off x="1973965" y="3429000"/>
            <a:ext cx="983115" cy="2331709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47730" y="1147389"/>
            <a:ext cx="5506112" cy="5344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41" y="69668"/>
            <a:ext cx="17442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구글 공룡게임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8672" y="701495"/>
            <a:ext cx="8288656" cy="334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          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1.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공룡 테마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ko-KR" altLang="en-US" sz="1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게임 캐릭터로 공룡을 적용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               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</a:rPr>
              <a:t>	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2.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단순 조작키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키보드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):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UP, DOWN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700964" y="114300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벤치마킹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655" y="1350548"/>
            <a:ext cx="7890688" cy="3341023"/>
          </a:xfrm>
          <a:prstGeom prst="rect">
            <a:avLst/>
          </a:prstGeom>
          <a:ln w="6350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66" name=""/>
          <p:cNvSpPr txBox="1"/>
          <p:nvPr/>
        </p:nvSpPr>
        <p:spPr>
          <a:xfrm>
            <a:off x="971983" y="5094430"/>
            <a:ext cx="7962033" cy="123374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      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3.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키덜트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도트 감성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endParaRPr lang="ko-KR" altLang="en-US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  <a:p>
            <a:pPr lvl="0">
              <a:defRPr/>
            </a:pP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     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”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도트 그래픽 자체에서 풍기는 '도트 감성'은 분명히 존재하지만, 30대 이상의 유저들에게 도트 감성이란 단지 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lvl="0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            도트에서 풍기는 감성이 아닌, 그 시대에 게임을 하고 있던 나의 모습과 감정, 그리고 추억이 어우러져 만들어진 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lvl="0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            감성이라고 할 수 있습니다.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”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</a:t>
            </a:r>
            <a:endParaRPr lang="ko-KR" altLang="en-US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dk1"/>
              </a:solidFill>
              <a:latin typeface="맑은 고딕"/>
            </a:endParaRPr>
          </a:p>
          <a:p>
            <a:pPr lvl="0">
              <a:defRPr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dk1"/>
                </a:solidFill>
                <a:latin typeface="맑은 고딕"/>
              </a:rPr>
              <a:t>     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맑은 고딕"/>
              </a:rPr>
              <a:t>                                                                                                                   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10)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스마일게이트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,”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도트 감성이란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?”,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문단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3,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줄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3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rcRect l="10670" r="63900"/>
          <a:stretch>
            <a:fillRect/>
          </a:stretch>
        </p:blipFill>
        <p:spPr>
          <a:xfrm>
            <a:off x="651877" y="1484994"/>
            <a:ext cx="1472457" cy="4468129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80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8" y="617691"/>
            <a:ext cx="27125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캐릭터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단 점프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67" name="직사각형 24"/>
          <p:cNvSpPr/>
          <p:nvPr/>
        </p:nvSpPr>
        <p:spPr>
          <a:xfrm>
            <a:off x="869065" y="1905000"/>
            <a:ext cx="983115" cy="3427084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47527" y="1376099"/>
            <a:ext cx="7081077" cy="4677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rcRect l="10670" r="63900"/>
          <a:stretch>
            <a:fillRect/>
          </a:stretch>
        </p:blipFill>
        <p:spPr>
          <a:xfrm>
            <a:off x="1804402" y="1323070"/>
            <a:ext cx="1472457" cy="4468129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81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7" y="617691"/>
            <a:ext cx="23982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점프 후 하강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67" name="직사각형 24"/>
          <p:cNvSpPr/>
          <p:nvPr/>
        </p:nvSpPr>
        <p:spPr>
          <a:xfrm>
            <a:off x="1973965" y="1905000"/>
            <a:ext cx="983115" cy="3427084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52555" y="875920"/>
            <a:ext cx="4934638" cy="544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/>
          <p:cNvPicPr>
            <a:picLocks noChangeAspect="1"/>
          </p:cNvPicPr>
          <p:nvPr/>
        </p:nvPicPr>
        <p:blipFill rotWithShape="1">
          <a:blip r:embed="rId2"/>
          <a:srcRect l="1790" r="65040"/>
          <a:stretch>
            <a:fillRect/>
          </a:stretch>
        </p:blipFill>
        <p:spPr>
          <a:xfrm>
            <a:off x="410630" y="1423567"/>
            <a:ext cx="1912018" cy="4634333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82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8" y="617691"/>
            <a:ext cx="25411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캐릭터 숙이기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67" name="직사각형 24"/>
          <p:cNvSpPr/>
          <p:nvPr/>
        </p:nvSpPr>
        <p:spPr>
          <a:xfrm>
            <a:off x="869065" y="4572000"/>
            <a:ext cx="983115" cy="664834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51734" y="1323974"/>
            <a:ext cx="5631180" cy="266700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39389" y="1581150"/>
            <a:ext cx="5760720" cy="4648200"/>
          </a:xfrm>
          <a:prstGeom prst="rect">
            <a:avLst/>
          </a:prstGeom>
        </p:spPr>
      </p:pic>
      <p:sp>
        <p:nvSpPr>
          <p:cNvPr id="79" name=""/>
          <p:cNvSpPr/>
          <p:nvPr/>
        </p:nvSpPr>
        <p:spPr>
          <a:xfrm>
            <a:off x="2900361" y="1228725"/>
            <a:ext cx="6505576" cy="5019676"/>
          </a:xfrm>
          <a:prstGeom prst="rect">
            <a:avLst/>
          </a:prstGeom>
          <a:noFill/>
          <a:ln w="19050">
            <a:solidFill>
              <a:srgbClr val="0c0c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83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8" y="617691"/>
            <a:ext cx="19124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맵 종류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19838" y="1476099"/>
            <a:ext cx="2066323" cy="1715048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4437" y="1478167"/>
            <a:ext cx="2092091" cy="1736436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0037" y="4164222"/>
            <a:ext cx="2000514" cy="1660426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72763" y="4140678"/>
            <a:ext cx="1990990" cy="1652521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01340" y="1485897"/>
            <a:ext cx="2048139" cy="1699955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84731" y="4152625"/>
            <a:ext cx="2016287" cy="1673518"/>
          </a:xfrm>
          <a:prstGeom prst="rect">
            <a:avLst/>
          </a:prstGeom>
        </p:spPr>
      </p:pic>
      <p:sp>
        <p:nvSpPr>
          <p:cNvPr id="86" name=""/>
          <p:cNvSpPr txBox="1"/>
          <p:nvPr/>
        </p:nvSpPr>
        <p:spPr>
          <a:xfrm>
            <a:off x="1881187" y="3263265"/>
            <a:ext cx="401003" cy="3352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봄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4652486" y="3260407"/>
            <a:ext cx="601028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여름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7462361" y="3260407"/>
            <a:ext cx="601028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가을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1594960" y="5851206"/>
            <a:ext cx="1086803" cy="3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가을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화산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en-US" altLang="ko-KR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4652486" y="5870257"/>
            <a:ext cx="601028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겨울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7462361" y="5841682"/>
            <a:ext cx="601028" cy="338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겨울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84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8" y="617691"/>
            <a:ext cx="29411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맵 랜덤 배정 코드 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9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6880" y="1363980"/>
            <a:ext cx="6749415" cy="4538908"/>
          </a:xfrm>
          <a:prstGeom prst="rect">
            <a:avLst/>
          </a:prstGeom>
          <a:ln>
            <a:solidFill>
              <a:srgbClr val="0c0cf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85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8" y="617691"/>
            <a:ext cx="336982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맵 이동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좌측 방향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1-1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4387" y="1104900"/>
            <a:ext cx="8277226" cy="5542785"/>
          </a:xfrm>
          <a:prstGeom prst="rect">
            <a:avLst/>
          </a:prstGeom>
          <a:ln w="6350">
            <a:solidFill>
              <a:srgbClr val="0c0cff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86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8" y="617691"/>
            <a:ext cx="336982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맵 이동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좌측 방향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1-2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9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0545" y="1114425"/>
            <a:ext cx="8481059" cy="2743200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3"/>
          <a:srcRect b="64440"/>
          <a:stretch>
            <a:fillRect/>
          </a:stretch>
        </p:blipFill>
        <p:spPr>
          <a:xfrm>
            <a:off x="662940" y="3909059"/>
            <a:ext cx="8580120" cy="2097404"/>
          </a:xfrm>
          <a:prstGeom prst="rect">
            <a:avLst/>
          </a:prstGeom>
        </p:spPr>
      </p:pic>
      <p:sp>
        <p:nvSpPr>
          <p:cNvPr id="97" name=""/>
          <p:cNvSpPr/>
          <p:nvPr/>
        </p:nvSpPr>
        <p:spPr>
          <a:xfrm>
            <a:off x="571499" y="1152525"/>
            <a:ext cx="8763001" cy="518159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87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8" y="617691"/>
            <a:ext cx="336982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맵 이동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좌측 방향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1-3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96" name=""/>
          <p:cNvPicPr>
            <a:picLocks noChangeAspect="1"/>
          </p:cNvPicPr>
          <p:nvPr/>
        </p:nvPicPr>
        <p:blipFill rotWithShape="1">
          <a:blip r:embed="rId2"/>
          <a:srcRect l="110" t="78970" r="-110" b="-480"/>
          <a:stretch>
            <a:fillRect/>
          </a:stretch>
        </p:blipFill>
        <p:spPr>
          <a:xfrm>
            <a:off x="767716" y="1165860"/>
            <a:ext cx="8580120" cy="1268729"/>
          </a:xfrm>
          <a:prstGeom prst="rect">
            <a:avLst/>
          </a:prstGeom>
        </p:spPr>
      </p:pic>
      <p:sp>
        <p:nvSpPr>
          <p:cNvPr id="97" name=""/>
          <p:cNvSpPr/>
          <p:nvPr/>
        </p:nvSpPr>
        <p:spPr>
          <a:xfrm>
            <a:off x="571499" y="1152525"/>
            <a:ext cx="8763001" cy="518159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88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4" y="617691"/>
            <a:ext cx="43128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HP bar(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체력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|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핑크 젤리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(Hp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회복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)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9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0427" y="2385562"/>
            <a:ext cx="3819994" cy="2944127"/>
          </a:xfrm>
          <a:prstGeom prst="rect">
            <a:avLst/>
          </a:prstGeom>
        </p:spPr>
      </p:pic>
      <p:sp>
        <p:nvSpPr>
          <p:cNvPr id="100" name="직사각형 24"/>
          <p:cNvSpPr/>
          <p:nvPr/>
        </p:nvSpPr>
        <p:spPr>
          <a:xfrm>
            <a:off x="345190" y="2200275"/>
            <a:ext cx="1440315" cy="664834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" name="직사각형 24"/>
          <p:cNvSpPr/>
          <p:nvPr/>
        </p:nvSpPr>
        <p:spPr>
          <a:xfrm>
            <a:off x="3116965" y="4514850"/>
            <a:ext cx="259215" cy="417184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0" y="1962084"/>
            <a:ext cx="4410411" cy="933580"/>
          </a:xfrm>
          <a:prstGeom prst="rect">
            <a:avLst/>
          </a:prstGeom>
        </p:spPr>
      </p:pic>
      <p:sp>
        <p:nvSpPr>
          <p:cNvPr id="103" name=""/>
          <p:cNvSpPr txBox="1"/>
          <p:nvPr/>
        </p:nvSpPr>
        <p:spPr>
          <a:xfrm>
            <a:off x="4953000" y="1590675"/>
            <a:ext cx="2034540" cy="33147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일정시간 마다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HP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감소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33950" y="3743325"/>
            <a:ext cx="4858428" cy="2076739"/>
          </a:xfrm>
          <a:prstGeom prst="rect">
            <a:avLst/>
          </a:prstGeom>
        </p:spPr>
      </p:pic>
      <p:sp>
        <p:nvSpPr>
          <p:cNvPr id="106" name=""/>
          <p:cNvSpPr txBox="1"/>
          <p:nvPr/>
        </p:nvSpPr>
        <p:spPr>
          <a:xfrm>
            <a:off x="4953000" y="3429000"/>
            <a:ext cx="1710690" cy="3314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핑크 젤리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Hp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회복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89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6" y="617691"/>
            <a:ext cx="325552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블랙아웃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|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블랙 젤리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8539" y="1404487"/>
            <a:ext cx="2902155" cy="2239276"/>
          </a:xfrm>
          <a:prstGeom prst="rect">
            <a:avLst/>
          </a:prstGeom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8538" y="3957944"/>
            <a:ext cx="2877722" cy="2313271"/>
          </a:xfrm>
          <a:prstGeom prst="rect">
            <a:avLst/>
          </a:prstGeom>
        </p:spPr>
      </p:pic>
      <p:sp>
        <p:nvSpPr>
          <p:cNvPr id="100" name="직사각형 24"/>
          <p:cNvSpPr/>
          <p:nvPr/>
        </p:nvSpPr>
        <p:spPr>
          <a:xfrm>
            <a:off x="2307340" y="1895475"/>
            <a:ext cx="259215" cy="417184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0" y="3619500"/>
            <a:ext cx="3677163" cy="3019846"/>
          </a:xfrm>
          <a:prstGeom prst="rect">
            <a:avLst/>
          </a:prstGeom>
        </p:spPr>
      </p:pic>
      <p:pic>
        <p:nvPicPr>
          <p:cNvPr id="10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53000" y="1392556"/>
            <a:ext cx="4613453" cy="2139313"/>
          </a:xfrm>
          <a:prstGeom prst="rect">
            <a:avLst/>
          </a:prstGeom>
          <a:ln>
            <a:solidFill>
              <a:srgbClr val="0c0cff"/>
            </a:solidFill>
          </a:ln>
        </p:spPr>
      </p:pic>
      <p:cxnSp>
        <p:nvCxnSpPr>
          <p:cNvPr id="105" name=""/>
          <p:cNvCxnSpPr>
            <a:stCxn id="100" idx="3"/>
          </p:cNvCxnSpPr>
          <p:nvPr/>
        </p:nvCxnSpPr>
        <p:spPr>
          <a:xfrm>
            <a:off x="2566555" y="2104067"/>
            <a:ext cx="2382002" cy="0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"/>
          <p:cNvCxnSpPr>
            <a:stCxn id="99" idx="3"/>
          </p:cNvCxnSpPr>
          <p:nvPr/>
        </p:nvCxnSpPr>
        <p:spPr>
          <a:xfrm>
            <a:off x="3496260" y="5114579"/>
            <a:ext cx="1463994" cy="0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"/>
          <p:cNvSpPr txBox="1"/>
          <p:nvPr/>
        </p:nvSpPr>
        <p:spPr>
          <a:xfrm>
            <a:off x="5574040" y="1151131"/>
            <a:ext cx="4331960" cy="379996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>
              <a:defRPr lang="ko-KR"/>
            </a:pPr>
            <a:endParaRPr lang="en-US" altLang="ko-KR" sz="15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>
              <a:defRPr lang="ko-KR"/>
            </a:pP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 </a:t>
            </a: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“</a:t>
            </a: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쿠키런:킹덤의 캠페인 효과로 쿠키런 지식재산권(IP) </a:t>
            </a:r>
            <a:endParaRPr lang="ko-KR" altLang="en-US" sz="1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  기반 ‘쿠키런:오븐브레이크’도 일본 양대 마켓 순위</a:t>
            </a:r>
            <a:endParaRPr lang="ko-KR" altLang="en-US" sz="1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  권에 속속  진입하고 있다. 쿠키런:오븐브레이크는    </a:t>
            </a:r>
            <a:endParaRPr lang="ko-KR" altLang="en-US" sz="1400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  9일 애플</a:t>
            </a: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c32cd"/>
                </a:solidFill>
                <a:latin typeface="맑은 고딕"/>
              </a:rPr>
              <a:t> </a:t>
            </a:r>
            <a:r>
              <a:rPr lang="ko-KR" altLang="en-US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앱스토어 기준 인기 10위, 구글플레이 기준 </a:t>
            </a:r>
            <a:endParaRPr lang="ko-KR" altLang="en-US" sz="14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00ff"/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4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    인기 47위</a:t>
            </a:r>
            <a:r>
              <a:rPr lang="ko-KR" altLang="en-US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를 기록했다.</a:t>
            </a: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”</a:t>
            </a:r>
            <a:b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</a:b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                                      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11)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시사위크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송가영 기자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문단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3,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줄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:1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>
              <a:defRPr lang="ko-KR"/>
            </a:pP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>
              <a:defRPr lang="ko-KR"/>
            </a:pP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marL="0" indent="0">
              <a:buNone/>
              <a:defRPr lang="ko-KR"/>
            </a:pPr>
            <a:endParaRPr lang="en-US" altLang="ko-KR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5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  </a:t>
            </a:r>
            <a:r>
              <a:rPr lang="en-US" altLang="ko-KR" sz="1400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“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쿠키런: 오븐브레이크’는 </a:t>
            </a:r>
            <a:r>
              <a:rPr lang="ko-KR" altLang="en-US" sz="14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ff"/>
                </a:solidFill>
                <a:latin typeface="맑은 고딕"/>
              </a:rPr>
              <a:t>3,500만 다운로드를 기념</a:t>
            </a: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해 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    1월 25일부터 3일간 게임에 접속한 이용자에게 최대 </a:t>
            </a:r>
            <a:endParaRPr lang="ko-KR" altLang="en-US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     3,500개의 크리스탈을 제공한다.</a:t>
            </a:r>
            <a:r>
              <a:rPr lang="en-US" altLang="ko-KR" sz="14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95959"/>
                </a:solidFill>
                <a:latin typeface="맑은 고딕"/>
              </a:rPr>
              <a:t>”</a:t>
            </a:r>
            <a:endParaRPr lang="en-US" altLang="ko-KR" sz="14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595959"/>
              </a:solidFill>
              <a:latin typeface="맑은 고딕"/>
            </a:endParaRPr>
          </a:p>
          <a:p>
            <a:pPr>
              <a:defRPr lang="ko-KR"/>
            </a:pP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                                   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12)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경향게임스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김도연 기자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문단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4,</a:t>
            </a:r>
            <a:r>
              <a:rPr lang="ko-KR" altLang="en-US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  줄 </a:t>
            </a:r>
            <a:r>
              <a:rPr lang="en-US" altLang="ko-KR" sz="13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057b9"/>
                </a:solidFill>
                <a:latin typeface="맑은 고딕"/>
              </a:rPr>
              <a:t>:1</a:t>
            </a:r>
            <a:endParaRPr lang="en-US" altLang="ko-KR" sz="130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3057b9"/>
              </a:solidFill>
              <a:latin typeface="맑은 고딕"/>
            </a:endParaRPr>
          </a:p>
        </p:txBody>
      </p:sp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608820" y="6581001"/>
            <a:ext cx="297180" cy="276999"/>
          </a:xfrm>
        </p:spPr>
        <p:txBody>
          <a:bodyPr/>
          <a:lstStyle/>
          <a:p>
            <a:pPr lvl="0">
              <a:defRPr lang="ko-KR" altLang="en-US"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 lang="ko-KR" altLang="en-US"/>
              </a:pPr>
              <a:t>9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7700964" y="114300"/>
            <a:ext cx="1838326" cy="3600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실태조사</a:t>
            </a: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5522725" y="1027267"/>
            <a:ext cx="1855340" cy="3177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sz="15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1. 쿠키런의 글로벌화 </a:t>
            </a:r>
            <a:endParaRPr lang="ko-KR" altLang="en-US" sz="15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rcRect l="11290" t="13480" r="11130" b="4880"/>
          <a:stretch>
            <a:fillRect/>
          </a:stretch>
        </p:blipFill>
        <p:spPr>
          <a:xfrm>
            <a:off x="401866" y="951287"/>
            <a:ext cx="4551134" cy="3230957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sp>
        <p:nvSpPr>
          <p:cNvPr id="14" name="TextBox 1"/>
          <p:cNvSpPr txBox="1"/>
          <p:nvPr/>
        </p:nvSpPr>
        <p:spPr>
          <a:xfrm>
            <a:off x="175941" y="69668"/>
            <a:ext cx="4634332" cy="36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쿠키런 오븐브레이크</a:t>
            </a:r>
            <a:endParaRPr lang="ko-KR" altLang="en-US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rcRect l="12220" t="5440" r="14740" b="5020"/>
          <a:stretch>
            <a:fillRect/>
          </a:stretch>
        </p:blipFill>
        <p:spPr>
          <a:xfrm>
            <a:off x="296487" y="2469220"/>
            <a:ext cx="4724534" cy="3875423"/>
          </a:xfrm>
          <a:prstGeom prst="rect">
            <a:avLst/>
          </a:prstGeom>
          <a:ln w="3175" cap="sq">
            <a:gradFill>
              <a:gsLst>
                <a:gs pos="0">
                  <a:srgbClr val="ffffff">
                    <a:alpha val="100000"/>
                  </a:srgbClr>
                </a:gs>
                <a:gs pos="50000">
                  <a:srgbClr val="ffffff">
                    <a:lumMod val="75000"/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 scaled="0"/>
              <a:tileRect/>
            </a:gradFill>
            <a:miter/>
          </a:ln>
          <a:effectLst>
            <a:outerShdw blurRad="63500" sx="101000" sy="101000" algn="ctr" rotWithShape="0">
              <a:prstClr val="black">
                <a:alpha val="75000"/>
              </a:prstClr>
            </a:outerShdw>
          </a:effectLst>
        </p:spPr>
      </p:pic>
      <p:cxnSp>
        <p:nvCxnSpPr>
          <p:cNvPr id="17" name=""/>
          <p:cNvCxnSpPr/>
          <p:nvPr/>
        </p:nvCxnSpPr>
        <p:spPr>
          <a:xfrm rot="16200000" flipH="1">
            <a:off x="2665433" y="3571877"/>
            <a:ext cx="572366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5540429" y="3698193"/>
            <a:ext cx="4697831" cy="317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/>
            </a:pPr>
            <a:r>
              <a:rPr lang="ko-KR" altLang="en-US" sz="1500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2. 누적 다운로드 3500만 돌파    </a:t>
            </a:r>
            <a:endParaRPr lang="ko-KR" altLang="en-US" sz="1500" b="1" spc="-149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0073bd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90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7" y="617691"/>
            <a:ext cx="39603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실시간 점수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|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노랑 젤리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1-1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8221" y="1394435"/>
            <a:ext cx="6469558" cy="4991852"/>
          </a:xfrm>
          <a:prstGeom prst="rect">
            <a:avLst/>
          </a:prstGeom>
        </p:spPr>
      </p:pic>
      <p:sp>
        <p:nvSpPr>
          <p:cNvPr id="99" name="직사각형 24"/>
          <p:cNvSpPr/>
          <p:nvPr/>
        </p:nvSpPr>
        <p:spPr>
          <a:xfrm>
            <a:off x="6850308" y="1315408"/>
            <a:ext cx="1411740" cy="607684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0" name="직사각형 24"/>
          <p:cNvSpPr/>
          <p:nvPr/>
        </p:nvSpPr>
        <p:spPr>
          <a:xfrm>
            <a:off x="3649908" y="1925008"/>
            <a:ext cx="1674110" cy="3322308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91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7" y="617691"/>
            <a:ext cx="39603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실시간 점수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|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노랑 젤리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1-2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pic>
        <p:nvPicPr>
          <p:cNvPr id="10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24124" y="2842988"/>
            <a:ext cx="3581900" cy="3210373"/>
          </a:xfrm>
          <a:prstGeom prst="rect">
            <a:avLst/>
          </a:prstGeom>
        </p:spPr>
      </p:pic>
      <p:pic>
        <p:nvPicPr>
          <p:cNvPr id="10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4498" y="1681131"/>
            <a:ext cx="5029902" cy="447737"/>
          </a:xfrm>
          <a:prstGeom prst="rect">
            <a:avLst/>
          </a:prstGeom>
        </p:spPr>
      </p:pic>
      <p:sp>
        <p:nvSpPr>
          <p:cNvPr id="106" name=""/>
          <p:cNvSpPr txBox="1"/>
          <p:nvPr/>
        </p:nvSpPr>
        <p:spPr>
          <a:xfrm>
            <a:off x="1185860" y="1685925"/>
            <a:ext cx="2391729" cy="33147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젤리 생성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위치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: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X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축</a:t>
            </a: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, Y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축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1185861" y="2943225"/>
            <a:ext cx="2391729" cy="33147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젤리 생성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109" name=""/>
          <p:cNvCxnSpPr/>
          <p:nvPr/>
        </p:nvCxnSpPr>
        <p:spPr>
          <a:xfrm>
            <a:off x="3601035" y="1857029"/>
            <a:ext cx="928869" cy="0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"/>
          <p:cNvCxnSpPr/>
          <p:nvPr/>
        </p:nvCxnSpPr>
        <p:spPr>
          <a:xfrm>
            <a:off x="3581985" y="3104804"/>
            <a:ext cx="928869" cy="0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00227" y="3204932"/>
            <a:ext cx="4810796" cy="3305636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92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7" y="617691"/>
            <a:ext cx="39603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실시간 점수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|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노랑 젤리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1-3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1185861" y="1685925"/>
            <a:ext cx="1867854" cy="33147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젤리 먹기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1119186" y="3263265"/>
            <a:ext cx="2391729" cy="573405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젤리 이동 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실시간 획득 젤리 개수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109" name=""/>
          <p:cNvCxnSpPr/>
          <p:nvPr/>
        </p:nvCxnSpPr>
        <p:spPr>
          <a:xfrm>
            <a:off x="3052492" y="1857029"/>
            <a:ext cx="1477412" cy="0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"/>
          <p:cNvCxnSpPr/>
          <p:nvPr/>
        </p:nvCxnSpPr>
        <p:spPr>
          <a:xfrm>
            <a:off x="3534360" y="3429000"/>
            <a:ext cx="956676" cy="0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4515" y="1076182"/>
            <a:ext cx="4801270" cy="2057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4888" y="1332531"/>
            <a:ext cx="6116223" cy="4687717"/>
          </a:xfrm>
          <a:prstGeom prst="rect">
            <a:avLst/>
          </a:prstGeom>
        </p:spPr>
      </p:pic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93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6" y="617691"/>
            <a:ext cx="39603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무적 아이템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|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초록 젤리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1-1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99" name="직사각형 24"/>
          <p:cNvSpPr/>
          <p:nvPr/>
        </p:nvSpPr>
        <p:spPr>
          <a:xfrm>
            <a:off x="5088184" y="4934908"/>
            <a:ext cx="440189" cy="521959"/>
          </a:xfrm>
          <a:prstGeom prst="rect">
            <a:avLst/>
          </a:prstGeom>
          <a:noFill/>
          <a:ln w="57150">
            <a:solidFill>
              <a:srgbClr val="ff06ff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94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7" y="617691"/>
            <a:ext cx="39603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무적 아이템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|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초록 젤리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1-2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1000126" y="3600450"/>
            <a:ext cx="1867854" cy="33147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젤리 이동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1004536" y="1348740"/>
            <a:ext cx="1877379" cy="33528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젤리 생성 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19" name=""/>
          <p:cNvPicPr>
            <a:picLocks noChangeAspect="1"/>
          </p:cNvPicPr>
          <p:nvPr/>
        </p:nvPicPr>
        <p:blipFill rotWithShape="1">
          <a:blip r:embed="rId2"/>
          <a:srcRect t="8120"/>
          <a:stretch>
            <a:fillRect/>
          </a:stretch>
        </p:blipFill>
        <p:spPr>
          <a:xfrm>
            <a:off x="1314449" y="1809750"/>
            <a:ext cx="4114800" cy="539115"/>
          </a:xfrm>
          <a:prstGeom prst="rect">
            <a:avLst/>
          </a:prstGeom>
        </p:spPr>
      </p:pic>
      <p:pic>
        <p:nvPicPr>
          <p:cNvPr id="1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7280" y="2529840"/>
            <a:ext cx="7711440" cy="899160"/>
          </a:xfrm>
          <a:prstGeom prst="rect">
            <a:avLst/>
          </a:prstGeom>
        </p:spPr>
      </p:pic>
      <p:pic>
        <p:nvPicPr>
          <p:cNvPr id="1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299" y="4006215"/>
            <a:ext cx="6477000" cy="2636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95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7" y="617691"/>
            <a:ext cx="39603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무적 아이템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|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초록 젤리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1-3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785461" y="3429000"/>
            <a:ext cx="1877379" cy="33528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젤리 먹기 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110" name=""/>
          <p:cNvCxnSpPr/>
          <p:nvPr/>
        </p:nvCxnSpPr>
        <p:spPr>
          <a:xfrm>
            <a:off x="2680937" y="3594735"/>
            <a:ext cx="1457324" cy="0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23650" y="2102898"/>
            <a:ext cx="5010849" cy="3181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96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7" y="617691"/>
            <a:ext cx="39603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무적 아이템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|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 초록 젤리 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1-4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1257300" y="2409825"/>
            <a:ext cx="1867854" cy="33147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3</a:t>
            </a: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초 동안 무적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109" name=""/>
          <p:cNvCxnSpPr/>
          <p:nvPr/>
        </p:nvCxnSpPr>
        <p:spPr>
          <a:xfrm>
            <a:off x="3123932" y="2580929"/>
            <a:ext cx="1595705" cy="0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52356" y="1218995"/>
            <a:ext cx="3886742" cy="2915057"/>
          </a:xfrm>
          <a:prstGeom prst="rect">
            <a:avLst/>
          </a:prstGeom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2734" y="4476664"/>
            <a:ext cx="5134691" cy="1238422"/>
          </a:xfrm>
          <a:prstGeom prst="rect">
            <a:avLst/>
          </a:prstGeom>
        </p:spPr>
      </p:pic>
      <p:sp>
        <p:nvSpPr>
          <p:cNvPr id="117" name=""/>
          <p:cNvSpPr txBox="1"/>
          <p:nvPr/>
        </p:nvSpPr>
        <p:spPr>
          <a:xfrm>
            <a:off x="1266825" y="4933950"/>
            <a:ext cx="1867854" cy="569595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장애물 충돌 시 장애물 제거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118" name=""/>
          <p:cNvCxnSpPr/>
          <p:nvPr/>
        </p:nvCxnSpPr>
        <p:spPr>
          <a:xfrm>
            <a:off x="3133457" y="5105054"/>
            <a:ext cx="1595705" cy="0"/>
          </a:xfrm>
          <a:prstGeom prst="straightConnector1">
            <a:avLst/>
          </a:prstGeom>
          <a:ln w="12700">
            <a:solidFill>
              <a:srgbClr val="0c0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97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6" y="617691"/>
            <a:ext cx="23315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장애물 종류</a:t>
            </a:r>
            <a:endParaRPr lang="ko-KR" altLang="en-US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857250" y="1371600"/>
            <a:ext cx="1867854" cy="33147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공중 장애물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857250" y="4105275"/>
            <a:ext cx="1867854" cy="33147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지상 장애물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0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38928" y="1378743"/>
            <a:ext cx="814071" cy="1526383"/>
          </a:xfrm>
          <a:prstGeom prst="rect">
            <a:avLst/>
          </a:prstGeom>
        </p:spPr>
      </p:pic>
      <p:pic>
        <p:nvPicPr>
          <p:cNvPr id="10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84239" y="1426367"/>
            <a:ext cx="783590" cy="1469232"/>
          </a:xfrm>
          <a:prstGeom prst="rect">
            <a:avLst/>
          </a:prstGeom>
        </p:spPr>
      </p:pic>
      <p:pic>
        <p:nvPicPr>
          <p:cNvPr id="1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56410" y="5147310"/>
            <a:ext cx="621030" cy="621030"/>
          </a:xfrm>
          <a:prstGeom prst="rect">
            <a:avLst/>
          </a:prstGeom>
        </p:spPr>
      </p:pic>
      <p:cxnSp>
        <p:nvCxnSpPr>
          <p:cNvPr id="109" name=""/>
          <p:cNvCxnSpPr/>
          <p:nvPr/>
        </p:nvCxnSpPr>
        <p:spPr>
          <a:xfrm>
            <a:off x="1033463" y="3667125"/>
            <a:ext cx="776296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51860" y="5004435"/>
            <a:ext cx="725805" cy="725805"/>
          </a:xfrm>
          <a:prstGeom prst="rect">
            <a:avLst/>
          </a:prstGeom>
        </p:spPr>
      </p:pic>
      <p:pic>
        <p:nvPicPr>
          <p:cNvPr id="1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53000" y="5071110"/>
            <a:ext cx="621030" cy="621030"/>
          </a:xfrm>
          <a:prstGeom prst="rect">
            <a:avLst/>
          </a:prstGeom>
        </p:spPr>
      </p:pic>
      <p:pic>
        <p:nvPicPr>
          <p:cNvPr id="1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12230" y="4286249"/>
            <a:ext cx="758190" cy="1421607"/>
          </a:xfrm>
          <a:prstGeom prst="rect">
            <a:avLst/>
          </a:prstGeom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002904" y="4238624"/>
            <a:ext cx="777240" cy="1457326"/>
          </a:xfrm>
          <a:prstGeom prst="rect">
            <a:avLst/>
          </a:prstGeom>
        </p:spPr>
      </p:pic>
      <p:sp>
        <p:nvSpPr>
          <p:cNvPr id="114" name=""/>
          <p:cNvSpPr txBox="1"/>
          <p:nvPr/>
        </p:nvSpPr>
        <p:spPr>
          <a:xfrm>
            <a:off x="3852862" y="3152775"/>
            <a:ext cx="1258253" cy="34099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>
              <a:defRPr/>
            </a:pPr>
            <a:r>
              <a:rPr lang="ko-KR" altLang="en-US" sz="17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공중 독가스</a:t>
            </a:r>
            <a:endParaRPr lang="ko-KR" altLang="en-US" sz="17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5929311" y="3147060"/>
            <a:ext cx="810577" cy="348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7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화산탄</a:t>
            </a:r>
            <a:endParaRPr lang="ko-KR" altLang="en-US" sz="17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1452563" y="5886451"/>
            <a:ext cx="1258252" cy="340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7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지상 독가스</a:t>
            </a:r>
            <a:endParaRPr lang="ko-KR" altLang="en-US" sz="17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17" name=""/>
          <p:cNvSpPr txBox="1"/>
          <p:nvPr/>
        </p:nvSpPr>
        <p:spPr>
          <a:xfrm>
            <a:off x="3233738" y="5867401"/>
            <a:ext cx="1067752" cy="340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7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지상 화염</a:t>
            </a:r>
            <a:endParaRPr lang="ko-KR" altLang="en-US" sz="17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6262687" y="5867401"/>
            <a:ext cx="1258253" cy="340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7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불칸식 분화</a:t>
            </a:r>
            <a:endParaRPr lang="ko-KR" altLang="en-US" sz="17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7834311" y="5838826"/>
            <a:ext cx="1258254" cy="340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7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독가스 분출</a:t>
            </a:r>
            <a:endParaRPr lang="ko-KR" altLang="en-US" sz="17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4862512" y="5876925"/>
            <a:ext cx="810578" cy="340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7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쓰레기</a:t>
            </a:r>
            <a:endParaRPr lang="ko-KR" altLang="en-US" sz="17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98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6" y="617691"/>
            <a:ext cx="22172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장애물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1-1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995011" y="1082040"/>
            <a:ext cx="1877379" cy="33528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장애물 생성 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2520" y="1832610"/>
            <a:ext cx="7680959" cy="1463040"/>
          </a:xfrm>
          <a:prstGeom prst="rect">
            <a:avLst/>
          </a:prstGeom>
        </p:spPr>
      </p:pic>
      <p:pic>
        <p:nvPicPr>
          <p:cNvPr id="123" name=""/>
          <p:cNvPicPr>
            <a:picLocks noChangeAspect="1"/>
          </p:cNvPicPr>
          <p:nvPr/>
        </p:nvPicPr>
        <p:blipFill rotWithShape="1">
          <a:blip r:embed="rId3"/>
          <a:srcRect r="4580" b="6520"/>
          <a:stretch>
            <a:fillRect/>
          </a:stretch>
        </p:blipFill>
        <p:spPr>
          <a:xfrm>
            <a:off x="838199" y="3429000"/>
            <a:ext cx="6543675" cy="3276600"/>
          </a:xfrm>
          <a:prstGeom prst="rect">
            <a:avLst/>
          </a:prstGeom>
        </p:spPr>
      </p:pic>
      <p:pic>
        <p:nvPicPr>
          <p:cNvPr id="1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1570" y="1508759"/>
            <a:ext cx="5737860" cy="411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23095" y="6592431"/>
            <a:ext cx="382905" cy="265569"/>
          </a:xfrm>
        </p:spPr>
        <p:txBody>
          <a:bodyPr/>
          <a:lstStyle/>
          <a:p>
            <a:pPr lvl="0">
              <a:defRPr/>
            </a:pPr>
            <a:fld id="{EDB93F10-0DD2-44F7-B3B2-893F6291AF5B}" type="slidenum">
              <a:rPr lang="en-US" altLang="en-US">
                <a:latin typeface="맑은 고딕"/>
                <a:ea typeface="맑은 고딕"/>
              </a:rPr>
              <a:pPr lvl="0">
                <a:defRPr/>
              </a:pPr>
              <a:t>99</a:t>
            </a:fld>
            <a:endParaRPr lang="en-US" altLang="en-US">
              <a:latin typeface="맑은 고딕"/>
              <a:ea typeface="맑은 고딕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75945" y="69668"/>
            <a:ext cx="1972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I. 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시연화면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(</a:t>
            </a:r>
            <a:r>
              <a:rPr lang="ko-KR" altLang="en-US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메뉴얼</a:t>
            </a:r>
            <a:r>
              <a:rPr lang="en-US" altLang="ko-KR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</a:rPr>
              <a:t>)</a:t>
            </a:r>
            <a:endParaRPr lang="ko-KR" altLang="en-US" b="1" spc="-15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7149" y="104775"/>
            <a:ext cx="1857375" cy="36004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시연화면</a:t>
            </a:r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916" y="617691"/>
            <a:ext cx="22172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/>
            </a:pP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게임실행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:</a:t>
            </a:r>
            <a:r>
              <a:rPr lang="ko-KR" altLang="en-US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 장애물 </a:t>
            </a:r>
            <a:r>
              <a:rPr lang="en-US" altLang="ko-KR" b="1" spc="-149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3bd"/>
                </a:solidFill>
                <a:latin typeface="맑은 고딕"/>
              </a:rPr>
              <a:t>1-2</a:t>
            </a:r>
            <a:endParaRPr lang="en-US" altLang="ko-KR" b="1" spc="-149">
              <a:solidFill>
                <a:srgbClr val="0073bd"/>
              </a:solidFill>
              <a:latin typeface="맑은 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909286" y="1291590"/>
            <a:ext cx="1877379" cy="335280"/>
          </a:xfrm>
          <a:prstGeom prst="rect">
            <a:avLst/>
          </a:prstGeom>
          <a:noFill/>
          <a:ln>
            <a:solidFill>
              <a:srgbClr val="0c0cff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장애물 이동 </a:t>
            </a:r>
            <a:endParaRPr lang="ko-KR" altLang="en-US" sz="1600" b="1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0200" y="1938128"/>
            <a:ext cx="6685598" cy="4289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pc="-150" smtClean="0">
            <a:ln w="9525">
              <a:solidFill>
                <a:schemeClr val="accent1">
                  <a:alpha val="0"/>
                </a:schemeClr>
              </a:solidFill>
            </a:ln>
            <a:solidFill>
              <a:schemeClr val="tx1">
                <a:lumMod val="75000"/>
                <a:lumOff val="25000"/>
              </a:schemeClr>
            </a:solidFill>
            <a:latin typeface="나눔고딕"/>
            <a:ea typeface="나눔고딕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3472</ep:Words>
  <ep:PresentationFormat>A4 용지(210x297mm)</ep:PresentationFormat>
  <ep:Paragraphs>871</ep:Paragraphs>
  <ep:Slides>107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ep:HeadingPairs>
  <ep:TitlesOfParts>
    <vt:vector size="10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2020-03-11T00:18:37.000</dcterms:created>
  <dc:creator>제주꾼</dc:creator>
  <cp:lastModifiedBy>전성윤</cp:lastModifiedBy>
  <dcterms:modified xsi:type="dcterms:W3CDTF">2021-10-13T17:37:41.066</dcterms:modified>
  <cp:revision>611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